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handoutMasterIdLst>
    <p:handoutMasterId r:id="rId69"/>
  </p:handoutMasterIdLst>
  <p:sldIdLst>
    <p:sldId id="256" r:id="rId2"/>
    <p:sldId id="310" r:id="rId3"/>
    <p:sldId id="324" r:id="rId4"/>
    <p:sldId id="259" r:id="rId5"/>
    <p:sldId id="260" r:id="rId6"/>
    <p:sldId id="311" r:id="rId7"/>
    <p:sldId id="282" r:id="rId8"/>
    <p:sldId id="283" r:id="rId9"/>
    <p:sldId id="360" r:id="rId10"/>
    <p:sldId id="362" r:id="rId11"/>
    <p:sldId id="441" r:id="rId12"/>
    <p:sldId id="262" r:id="rId13"/>
    <p:sldId id="263" r:id="rId14"/>
    <p:sldId id="361" r:id="rId15"/>
    <p:sldId id="294" r:id="rId16"/>
    <p:sldId id="306" r:id="rId17"/>
    <p:sldId id="307" r:id="rId18"/>
    <p:sldId id="308" r:id="rId19"/>
    <p:sldId id="269" r:id="rId20"/>
    <p:sldId id="270" r:id="rId21"/>
    <p:sldId id="271" r:id="rId22"/>
    <p:sldId id="284" r:id="rId23"/>
    <p:sldId id="272" r:id="rId24"/>
    <p:sldId id="278" r:id="rId25"/>
    <p:sldId id="279" r:id="rId26"/>
    <p:sldId id="309" r:id="rId27"/>
    <p:sldId id="264" r:id="rId28"/>
    <p:sldId id="265" r:id="rId29"/>
    <p:sldId id="266" r:id="rId30"/>
    <p:sldId id="267" r:id="rId31"/>
    <p:sldId id="285" r:id="rId32"/>
    <p:sldId id="273" r:id="rId33"/>
    <p:sldId id="315" r:id="rId34"/>
    <p:sldId id="296" r:id="rId35"/>
    <p:sldId id="286" r:id="rId36"/>
    <p:sldId id="275" r:id="rId37"/>
    <p:sldId id="276" r:id="rId38"/>
    <p:sldId id="319" r:id="rId39"/>
    <p:sldId id="277" r:id="rId40"/>
    <p:sldId id="290" r:id="rId41"/>
    <p:sldId id="261" r:id="rId42"/>
    <p:sldId id="299" r:id="rId43"/>
    <p:sldId id="300" r:id="rId44"/>
    <p:sldId id="318" r:id="rId45"/>
    <p:sldId id="321" r:id="rId46"/>
    <p:sldId id="304" r:id="rId47"/>
    <p:sldId id="287" r:id="rId48"/>
    <p:sldId id="293" r:id="rId49"/>
    <p:sldId id="280" r:id="rId50"/>
    <p:sldId id="281" r:id="rId51"/>
    <p:sldId id="317" r:id="rId52"/>
    <p:sldId id="316" r:id="rId53"/>
    <p:sldId id="288" r:id="rId54"/>
    <p:sldId id="292" r:id="rId55"/>
    <p:sldId id="301" r:id="rId56"/>
    <p:sldId id="289" r:id="rId57"/>
    <p:sldId id="291" r:id="rId58"/>
    <p:sldId id="295" r:id="rId59"/>
    <p:sldId id="323" r:id="rId60"/>
    <p:sldId id="302" r:id="rId61"/>
    <p:sldId id="303" r:id="rId62"/>
    <p:sldId id="312" r:id="rId63"/>
    <p:sldId id="314" r:id="rId64"/>
    <p:sldId id="313" r:id="rId65"/>
    <p:sldId id="305" r:id="rId66"/>
    <p:sldId id="322" r:id="rId6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CC67F5-DBB3-41E0-B991-60CF591E10A9}">
          <p14:sldIdLst>
            <p14:sldId id="256"/>
            <p14:sldId id="310"/>
            <p14:sldId id="324"/>
            <p14:sldId id="259"/>
            <p14:sldId id="260"/>
            <p14:sldId id="311"/>
            <p14:sldId id="282"/>
            <p14:sldId id="283"/>
          </p14:sldIdLst>
        </p14:section>
        <p14:section name="Milestones project" id="{FD646308-832C-4323-95AF-8EACBDE2F5DD}">
          <p14:sldIdLst>
            <p14:sldId id="360"/>
            <p14:sldId id="362"/>
            <p14:sldId id="441"/>
            <p14:sldId id="262"/>
            <p14:sldId id="263"/>
            <p14:sldId id="361"/>
            <p14:sldId id="294"/>
          </p14:sldIdLst>
        </p14:section>
        <p14:section name="Early history" id="{F2F42F7F-7B2A-45D8-A391-4AE357964852}">
          <p14:sldIdLst>
            <p14:sldId id="306"/>
            <p14:sldId id="307"/>
            <p14:sldId id="308"/>
            <p14:sldId id="269"/>
            <p14:sldId id="270"/>
            <p14:sldId id="271"/>
            <p14:sldId id="284"/>
            <p14:sldId id="272"/>
            <p14:sldId id="278"/>
            <p14:sldId id="279"/>
            <p14:sldId id="309"/>
            <p14:sldId id="264"/>
            <p14:sldId id="265"/>
            <p14:sldId id="266"/>
            <p14:sldId id="267"/>
            <p14:sldId id="285"/>
            <p14:sldId id="273"/>
            <p14:sldId id="315"/>
            <p14:sldId id="296"/>
          </p14:sldIdLst>
        </p14:section>
        <p14:section name="Modern age" id="{C31834AA-BCAC-4CDD-946A-840E8CE0587F}">
          <p14:sldIdLst>
            <p14:sldId id="286"/>
            <p14:sldId id="275"/>
            <p14:sldId id="276"/>
            <p14:sldId id="319"/>
            <p14:sldId id="277"/>
          </p14:sldIdLst>
        </p14:section>
        <p14:section name="Golden age" id="{2B2CDBF2-BD71-42D9-AB8F-61273AB4BCC2}">
          <p14:sldIdLst>
            <p14:sldId id="290"/>
            <p14:sldId id="261"/>
            <p14:sldId id="299"/>
            <p14:sldId id="300"/>
            <p14:sldId id="318"/>
            <p14:sldId id="321"/>
            <p14:sldId id="304"/>
            <p14:sldId id="287"/>
            <p14:sldId id="293"/>
            <p14:sldId id="280"/>
            <p14:sldId id="281"/>
            <p14:sldId id="317"/>
            <p14:sldId id="316"/>
          </p14:sldIdLst>
        </p14:section>
        <p14:section name="Re-birth" id="{2CB01C04-4F54-4C8A-AD3A-0C30DC759239}">
          <p14:sldIdLst>
            <p14:sldId id="288"/>
            <p14:sldId id="292"/>
            <p14:sldId id="301"/>
            <p14:sldId id="289"/>
            <p14:sldId id="291"/>
            <p14:sldId id="295"/>
            <p14:sldId id="323"/>
            <p14:sldId id="302"/>
            <p14:sldId id="303"/>
            <p14:sldId id="312"/>
            <p14:sldId id="314"/>
            <p14:sldId id="313"/>
            <p14:sldId id="305"/>
            <p14:sldId id="3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93772" autoAdjust="0"/>
  </p:normalViewPr>
  <p:slideViewPr>
    <p:cSldViewPr>
      <p:cViewPr varScale="1">
        <p:scale>
          <a:sx n="103" d="100"/>
          <a:sy n="103" d="100"/>
        </p:scale>
        <p:origin x="1968" y="1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1/25/2024</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1/25/2024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this encounter, I began a search for the Albums…</a:t>
            </a:r>
          </a:p>
        </p:txBody>
      </p:sp>
      <p:sp>
        <p:nvSpPr>
          <p:cNvPr id="4" name="Slide Number Placeholder 3"/>
          <p:cNvSpPr>
            <a:spLocks noGrp="1"/>
          </p:cNvSpPr>
          <p:nvPr>
            <p:ph type="sldNum" sz="quarter" idx="5"/>
          </p:nvPr>
        </p:nvSpPr>
        <p:spPr/>
        <p:txBody>
          <a:bodyPr/>
          <a:lstStyle/>
          <a:p>
            <a:fld id="{EDA73A7E-810F-4EF0-87A3-D062179D0CF9}" type="slidenum">
              <a:rPr lang="en-CA" smtClean="0"/>
              <a:t>10</a:t>
            </a:fld>
            <a:endParaRPr lang="en-CA"/>
          </a:p>
        </p:txBody>
      </p:sp>
    </p:spTree>
    <p:extLst>
      <p:ext uri="{BB962C8B-B14F-4D97-AF65-F5344CB8AC3E}">
        <p14:creationId xmlns:p14="http://schemas.microsoft.com/office/powerpoint/2010/main" val="1039139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original group of Chevaliers included Antoine, Gilles Palsky, Antony Unwin, … </a:t>
            </a:r>
          </a:p>
          <a:p>
            <a:r>
              <a:rPr lang="en-CA" dirty="0"/>
              <a:t>Since then, we’ve invited others to join, in recognition of their interest in the collective inquiry into the history of data visualization.</a:t>
            </a:r>
          </a:p>
          <a:p>
            <a:endParaRPr lang="en-CA" dirty="0"/>
          </a:p>
          <a:p>
            <a:r>
              <a:rPr lang="en-CA" dirty="0"/>
              <a:t>Antoine de </a:t>
            </a:r>
            <a:r>
              <a:rPr lang="en-CA" dirty="0" err="1"/>
              <a:t>Falguerolles</a:t>
            </a:r>
            <a:r>
              <a:rPr lang="en-CA" dirty="0"/>
              <a:t> passed away this summer. My title and theme for today is partly in his honor, but also to recognize the good fortune I’ve had in working with this group.</a:t>
            </a:r>
          </a:p>
          <a:p>
            <a:endParaRPr lang="en-CA" dirty="0"/>
          </a:p>
        </p:txBody>
      </p:sp>
      <p:sp>
        <p:nvSpPr>
          <p:cNvPr id="4" name="Slide Number Placeholder 3"/>
          <p:cNvSpPr>
            <a:spLocks noGrp="1"/>
          </p:cNvSpPr>
          <p:nvPr>
            <p:ph type="sldNum" sz="quarter" idx="5"/>
          </p:nvPr>
        </p:nvSpPr>
        <p:spPr/>
        <p:txBody>
          <a:bodyPr/>
          <a:lstStyle/>
          <a:p>
            <a:fld id="{33E20828-1A1A-4225-BE3A-F8540A5E6146}" type="slidenum">
              <a:rPr lang="en-US" smtClean="0"/>
              <a:t>11</a:t>
            </a:fld>
            <a:endParaRPr lang="en-US"/>
          </a:p>
        </p:txBody>
      </p:sp>
    </p:spTree>
    <p:extLst>
      <p:ext uri="{BB962C8B-B14F-4D97-AF65-F5344CB8AC3E}">
        <p14:creationId xmlns:p14="http://schemas.microsoft.com/office/powerpoint/2010/main" val="1976652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12</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13</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14</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 organizing this material, it was useful to divide history into epochs, each of which turned out to be describable by coherent themes and labels.</a:t>
            </a:r>
          </a:p>
          <a:p>
            <a:r>
              <a:rPr lang="en-US" altLang="en-US" dirty="0"/>
              <a:t>I’ll present only a few exemplars of each.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15</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16</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17</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18</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19</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20</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21</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22</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23</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24</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dirty="0"/>
              <a:t>In late 1609, Galileo constructed one of the first astronomical telescopes and almost immediately made a series of important discoveries (craters on the moon, a huge number of new stars, observations on the moons of Jupiter, sunspots)</a:t>
            </a:r>
          </a:p>
          <a:p>
            <a:r>
              <a:rPr lang="en-US" altLang="en-US" dirty="0"/>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25</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26</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27</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28</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29</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30</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31</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32</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33</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34</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35</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36</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37</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dirty="0"/>
              <a:t>The use of two separate scales for different quantities is today considered a sin in statistical graphics.  </a:t>
            </a:r>
          </a:p>
          <a:p>
            <a:r>
              <a:rPr lang="en-US" altLang="en-US" dirty="0"/>
              <a:t>But Playfair used this device here to compare population and taxes in various nations and argue that the British were overtaxed compared with others.  </a:t>
            </a:r>
          </a:p>
          <a:p>
            <a:r>
              <a:rPr lang="en-US" altLang="en-US" dirty="0"/>
              <a:t>The slope of the lines is supposed to depict the rate of taxation per capita.</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38</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39</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40</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41</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42</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43</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44</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45</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46</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47</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48</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49</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dirty="0"/>
              <a:t>Following </a:t>
            </a:r>
            <a:r>
              <a:rPr lang="en-US" altLang="en-US" dirty="0" err="1"/>
              <a:t>Gallileo</a:t>
            </a:r>
            <a:r>
              <a:rPr lang="en-US" altLang="en-US" dirty="0"/>
              <a:t> &amp; </a:t>
            </a:r>
            <a:r>
              <a:rPr lang="en-US" altLang="en-US" dirty="0" err="1"/>
              <a:t>Scheiner</a:t>
            </a:r>
            <a:r>
              <a:rPr lang="en-US" altLang="en-US" dirty="0"/>
              <a:t>, the patterns of distribution of sunspots over time and space continued to be studied over the next 350 years, yielding a data-rich time series.</a:t>
            </a:r>
          </a:p>
          <a:p>
            <a:r>
              <a:rPr lang="en-US" altLang="en-US" dirty="0"/>
              <a:t>In 1904, E.W. Maunder thought to plot the distribution of sunspots in the sun’s </a:t>
            </a:r>
            <a:r>
              <a:rPr lang="en-US" altLang="en-US" b="1" dirty="0"/>
              <a:t>latitude</a:t>
            </a:r>
            <a:r>
              <a:rPr lang="en-US" altLang="en-US" dirty="0"/>
              <a:t> over time, and saw an amazingly striking pattern, resembling a set of butterflies.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50</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51</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52</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55</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56</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57</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58</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and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60</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61</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62</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63</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64</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65</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66</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final self-referential meta Q: how can we visualize the history of data vis?</a:t>
            </a:r>
          </a:p>
          <a:p>
            <a:r>
              <a:rPr lang="en-US" dirty="0"/>
              <a:t>What are the salient events?</a:t>
            </a:r>
          </a:p>
          <a:p>
            <a:r>
              <a:rPr lang="en-US" dirty="0"/>
              <a:t>Some guidance comes from a graphic portrayal of travel by John Ogilvy</a:t>
            </a:r>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B6774-5E1C-4BD6-B408-97D92BE4AF2F}" type="slidenum">
              <a:rPr lang="en-US" altLang="en-US"/>
              <a:pPr/>
              <a:t>9</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dirty="0"/>
              <a:t>Why should we be interested in the history of data visualization?</a:t>
            </a:r>
          </a:p>
          <a:p>
            <a:r>
              <a:rPr lang="en-US" altLang="en-US" dirty="0"/>
              <a:t>As a developer, I thought I had largely invented the mosaic display, at least in its’ statistical application – but those who don’t know history are doomed to plagiarize it!</a:t>
            </a:r>
          </a:p>
          <a:p>
            <a:endParaRPr lang="en-US" altLang="en-US" dirty="0"/>
          </a:p>
          <a:p>
            <a:r>
              <a:rPr lang="en-US" altLang="en-US" dirty="0"/>
              <a:t>I was totally floored when, in 1995, Antoine de </a:t>
            </a:r>
            <a:r>
              <a:rPr lang="en-US" altLang="en-US" dirty="0" err="1"/>
              <a:t>Falguerolles</a:t>
            </a:r>
            <a:r>
              <a:rPr lang="en-US" altLang="en-US" dirty="0"/>
              <a:t> showed me this amazing plate from the ASG 1884 volume.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4.jpeg"/><Relationship Id="rId5" Type="http://schemas.openxmlformats.org/officeDocument/2006/relationships/hyperlink" Target="http://www.math.yorku.ca/SCS/Gallery/milestone/sec4.html" TargetMode="External"/><Relationship Id="rId10" Type="http://schemas.openxmlformats.org/officeDocument/2006/relationships/image" Target="../media/image31.png"/><Relationship Id="rId4" Type="http://schemas.openxmlformats.org/officeDocument/2006/relationships/image" Target="../media/image40.jpeg"/><Relationship Id="rId9"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3.jpg"/><Relationship Id="rId5" Type="http://schemas.openxmlformats.org/officeDocument/2006/relationships/image" Target="../media/image41.png"/><Relationship Id="rId4"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4.gif"/></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0.emf"/><Relationship Id="rId5" Type="http://schemas.openxmlformats.org/officeDocument/2006/relationships/oleObject" Target="../embeddings/oleObject3.bin"/><Relationship Id="rId4" Type="http://schemas.openxmlformats.org/officeDocument/2006/relationships/image" Target="../media/image69.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75.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3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2.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81.jpeg"/><Relationship Id="rId4" Type="http://schemas.openxmlformats.org/officeDocument/2006/relationships/image" Target="../media/image80.jpeg"/></Relationships>
</file>

<file path=ppt/slides/_rels/slide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4.jpg"/></Relationships>
</file>

<file path=ppt/slides/_rels/slide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4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hyperlink" Target="https://lightsmellsloud.wordpress.com/tag/etienne-jules-mare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97.jp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04.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08.jpg"/><Relationship Id="rId4" Type="http://schemas.openxmlformats.org/officeDocument/2006/relationships/image" Target="../media/image107.jpg"/></Relationships>
</file>

<file path=ppt/slides/_rels/slide5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jpg"/></Relationships>
</file>

<file path=ppt/slides/_rels/slide5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jpg"/><Relationship Id="rId4" Type="http://schemas.openxmlformats.org/officeDocument/2006/relationships/image" Target="../media/image115.gif"/></Relationships>
</file>

<file path=ppt/slides/_rels/slide55.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jpe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6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29.jpg"/></Relationships>
</file>

<file path=ppt/slides/_rels/slide6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31.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896633" cy="2905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noChangeAspect="1"/>
          </p:cNvGrpSpPr>
          <p:nvPr/>
        </p:nvGrpSpPr>
        <p:grpSpPr bwMode="auto">
          <a:xfrm>
            <a:off x="3505200" y="237020"/>
            <a:ext cx="2567893" cy="2583911"/>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14301"/>
            <a:ext cx="1981199" cy="2829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hexagon with a head and icons&#10;&#10;Description automatically generated">
            <a:extLst>
              <a:ext uri="{FF2B5EF4-FFF2-40B4-BE49-F238E27FC236}">
                <a16:creationId xmlns:a16="http://schemas.microsoft.com/office/drawing/2014/main" id="{CC586565-364A-4126-15C9-70CF623C0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 y="4643400"/>
            <a:ext cx="1063537" cy="122400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D2E886DC-3EC2-B9E8-02C5-270D25059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63" y="4643400"/>
            <a:ext cx="1063537" cy="1224000"/>
          </a:xfrm>
          <a:prstGeom prst="rect">
            <a:avLst/>
          </a:prstGeom>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18401-9881-9B5D-CD1C-87307AE4BC8A}"/>
              </a:ext>
            </a:extLst>
          </p:cNvPr>
          <p:cNvSpPr>
            <a:spLocks noGrp="1"/>
          </p:cNvSpPr>
          <p:nvPr>
            <p:ph type="title"/>
          </p:nvPr>
        </p:nvSpPr>
        <p:spPr/>
        <p:txBody>
          <a:bodyPr>
            <a:normAutofit fontScale="90000"/>
          </a:bodyPr>
          <a:lstStyle/>
          <a:p>
            <a:r>
              <a:rPr lang="en-CA" dirty="0"/>
              <a:t>Quest for the Albums</a:t>
            </a:r>
          </a:p>
        </p:txBody>
      </p:sp>
      <p:sp>
        <p:nvSpPr>
          <p:cNvPr id="4" name="Content Placeholder 3">
            <a:extLst>
              <a:ext uri="{FF2B5EF4-FFF2-40B4-BE49-F238E27FC236}">
                <a16:creationId xmlns:a16="http://schemas.microsoft.com/office/drawing/2014/main" id="{D16D5C58-EC34-852B-34F5-6D279B196BB7}"/>
              </a:ext>
            </a:extLst>
          </p:cNvPr>
          <p:cNvSpPr>
            <a:spLocks noGrp="1"/>
          </p:cNvSpPr>
          <p:nvPr>
            <p:ph idx="1"/>
          </p:nvPr>
        </p:nvSpPr>
        <p:spPr/>
        <p:txBody>
          <a:bodyPr>
            <a:normAutofit fontScale="92500"/>
          </a:bodyPr>
          <a:lstStyle/>
          <a:p>
            <a:r>
              <a:rPr lang="en-CA" dirty="0"/>
              <a:t>British library, BNF, Library of Congress: just a few copies</a:t>
            </a:r>
          </a:p>
          <a:p>
            <a:r>
              <a:rPr lang="en-CA" dirty="0"/>
              <a:t>Richard Langdon, U of T Fisher Rare Book Library: check out this bookshop, 3 rue des Beaux Arts, Paris</a:t>
            </a:r>
          </a:p>
          <a:p>
            <a:pPr lvl="1"/>
            <a:r>
              <a:rPr lang="en-CA" dirty="0"/>
              <a:t>A complete set: all albums 1879 – 1899!</a:t>
            </a:r>
          </a:p>
          <a:p>
            <a:r>
              <a:rPr lang="en-CA" dirty="0"/>
              <a:t>Les Chevaliers</a:t>
            </a:r>
          </a:p>
          <a:p>
            <a:pPr lvl="1"/>
            <a:r>
              <a:rPr lang="en-CA" dirty="0"/>
              <a:t>Collective purchase, owned by all, each held “in trust” by one member</a:t>
            </a:r>
          </a:p>
          <a:p>
            <a:pPr lvl="1"/>
            <a:r>
              <a:rPr lang="en-CA" dirty="0"/>
              <a:t>“chevaliers”: Foster a spirit of collegial study of history of data visualization &amp; thematic cartography</a:t>
            </a:r>
          </a:p>
          <a:p>
            <a:pPr lvl="1"/>
            <a:r>
              <a:rPr lang="en-CA" dirty="0"/>
              <a:t>Conference sessions: RC33 (Cologne, 2000), GFKL (Dortmund, 2004), JSM (Toronto, 2004), …</a:t>
            </a:r>
          </a:p>
          <a:p>
            <a:pPr lvl="1"/>
            <a:r>
              <a:rPr lang="en-CA" dirty="0"/>
              <a:t>Regular “Chevalier Lunch”</a:t>
            </a:r>
          </a:p>
        </p:txBody>
      </p:sp>
      <p:sp>
        <p:nvSpPr>
          <p:cNvPr id="2" name="Slide Number Placeholder 1">
            <a:extLst>
              <a:ext uri="{FF2B5EF4-FFF2-40B4-BE49-F238E27FC236}">
                <a16:creationId xmlns:a16="http://schemas.microsoft.com/office/drawing/2014/main" id="{8D2F864F-5297-815B-BC55-FA0661AD7BB5}"/>
              </a:ext>
            </a:extLst>
          </p:cNvPr>
          <p:cNvSpPr>
            <a:spLocks noGrp="1"/>
          </p:cNvSpPr>
          <p:nvPr>
            <p:ph type="sldNum" sz="quarter" idx="12"/>
          </p:nvPr>
        </p:nvSpPr>
        <p:spPr/>
        <p:txBody>
          <a:bodyPr/>
          <a:lstStyle/>
          <a:p>
            <a:fld id="{621225AB-15B9-4C79-A121-04D1DC7E2307}" type="slidenum">
              <a:rPr lang="en-US" smtClean="0"/>
              <a:t>10</a:t>
            </a:fld>
            <a:endParaRPr lang="en-US"/>
          </a:p>
        </p:txBody>
      </p:sp>
    </p:spTree>
    <p:extLst>
      <p:ext uri="{BB962C8B-B14F-4D97-AF65-F5344CB8AC3E}">
        <p14:creationId xmlns:p14="http://schemas.microsoft.com/office/powerpoint/2010/main" val="324541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B4EB-BD0E-4732-A2EB-C47058893833}"/>
              </a:ext>
            </a:extLst>
          </p:cNvPr>
          <p:cNvSpPr>
            <a:spLocks noGrp="1"/>
          </p:cNvSpPr>
          <p:nvPr>
            <p:ph type="title"/>
          </p:nvPr>
        </p:nvSpPr>
        <p:spPr>
          <a:xfrm>
            <a:off x="652653" y="606564"/>
            <a:ext cx="7838694" cy="955413"/>
          </a:xfrm>
        </p:spPr>
        <p:txBody>
          <a:bodyPr vert="horz" lIns="91440" tIns="45720" rIns="91440" bIns="45720" rtlCol="0" anchor="ctr">
            <a:normAutofit/>
          </a:bodyPr>
          <a:lstStyle/>
          <a:p>
            <a:pPr algn="l">
              <a:lnSpc>
                <a:spcPct val="90000"/>
              </a:lnSpc>
            </a:pPr>
            <a:r>
              <a:rPr lang="en-US" i="1" kern="1200" dirty="0">
                <a:latin typeface="+mj-lt"/>
                <a:ea typeface="+mj-ea"/>
                <a:cs typeface="+mj-cs"/>
              </a:rPr>
              <a:t>Les Chevaliers des Albums</a:t>
            </a:r>
          </a:p>
        </p:txBody>
      </p:sp>
      <p:sp>
        <p:nvSpPr>
          <p:cNvPr id="3" name="Slide Number Placeholder 2">
            <a:extLst>
              <a:ext uri="{FF2B5EF4-FFF2-40B4-BE49-F238E27FC236}">
                <a16:creationId xmlns:a16="http://schemas.microsoft.com/office/drawing/2014/main" id="{67AE6430-936F-498E-AD9A-09A4275E0C7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621225AB-15B9-4C79-A121-04D1DC7E2307}" type="slidenum">
              <a:rPr lang="en-US" sz="1000">
                <a:solidFill>
                  <a:prstClr val="black">
                    <a:tint val="75000"/>
                  </a:prstClr>
                </a:solidFill>
              </a:rPr>
              <a:pPr>
                <a:spcAft>
                  <a:spcPts val="600"/>
                </a:spcAft>
              </a:pPr>
              <a:t>11</a:t>
            </a:fld>
            <a:endParaRPr lang="en-US" sz="1000">
              <a:solidFill>
                <a:prstClr val="black">
                  <a:tint val="75000"/>
                </a:prstClr>
              </a:solidFill>
            </a:endParaRPr>
          </a:p>
        </p:txBody>
      </p:sp>
      <p:grpSp>
        <p:nvGrpSpPr>
          <p:cNvPr id="4" name="Group 3">
            <a:extLst>
              <a:ext uri="{FF2B5EF4-FFF2-40B4-BE49-F238E27FC236}">
                <a16:creationId xmlns:a16="http://schemas.microsoft.com/office/drawing/2014/main" id="{AA7E65EB-9E42-F5E9-7E14-14F7D884CAC7}"/>
              </a:ext>
            </a:extLst>
          </p:cNvPr>
          <p:cNvGrpSpPr/>
          <p:nvPr/>
        </p:nvGrpSpPr>
        <p:grpSpPr>
          <a:xfrm>
            <a:off x="4291233" y="1905000"/>
            <a:ext cx="1244321" cy="1970332"/>
            <a:chOff x="725872" y="2084144"/>
            <a:chExt cx="1244321" cy="1970332"/>
          </a:xfrm>
        </p:grpSpPr>
        <p:pic>
          <p:nvPicPr>
            <p:cNvPr id="5" name="Picture 4">
              <a:extLst>
                <a:ext uri="{FF2B5EF4-FFF2-40B4-BE49-F238E27FC236}">
                  <a16:creationId xmlns:a16="http://schemas.microsoft.com/office/drawing/2014/main" id="{87F9F0E9-DC6B-498D-8A89-BDFE1B3B7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2386013"/>
              <a:ext cx="1144588" cy="1668463"/>
            </a:xfrm>
            <a:prstGeom prst="rect">
              <a:avLst/>
            </a:prstGeom>
          </p:spPr>
        </p:pic>
        <p:sp>
          <p:nvSpPr>
            <p:cNvPr id="24" name="TextBox 23">
              <a:extLst>
                <a:ext uri="{FF2B5EF4-FFF2-40B4-BE49-F238E27FC236}">
                  <a16:creationId xmlns:a16="http://schemas.microsoft.com/office/drawing/2014/main" id="{8E99ED0D-A326-4B1C-B1E7-8496BAAD5E7F}"/>
                </a:ext>
              </a:extLst>
            </p:cNvPr>
            <p:cNvSpPr txBox="1"/>
            <p:nvPr/>
          </p:nvSpPr>
          <p:spPr>
            <a:xfrm>
              <a:off x="725872" y="2084144"/>
              <a:ext cx="1244321" cy="307777"/>
            </a:xfrm>
            <a:prstGeom prst="rect">
              <a:avLst/>
            </a:prstGeom>
            <a:noFill/>
          </p:spPr>
          <p:txBody>
            <a:bodyPr wrap="square" rtlCol="0">
              <a:spAutoFit/>
            </a:bodyPr>
            <a:lstStyle/>
            <a:p>
              <a:pPr algn="ctr"/>
              <a:r>
                <a:rPr lang="en-US" sz="1400" dirty="0"/>
                <a:t>Antony Unwin</a:t>
              </a:r>
            </a:p>
          </p:txBody>
        </p:sp>
      </p:grpSp>
      <p:grpSp>
        <p:nvGrpSpPr>
          <p:cNvPr id="6" name="Group 5">
            <a:extLst>
              <a:ext uri="{FF2B5EF4-FFF2-40B4-BE49-F238E27FC236}">
                <a16:creationId xmlns:a16="http://schemas.microsoft.com/office/drawing/2014/main" id="{6922F1A8-C7EF-EB54-6EA6-5CF236F190BD}"/>
              </a:ext>
            </a:extLst>
          </p:cNvPr>
          <p:cNvGrpSpPr/>
          <p:nvPr/>
        </p:nvGrpSpPr>
        <p:grpSpPr>
          <a:xfrm>
            <a:off x="4130414" y="4353368"/>
            <a:ext cx="1670050" cy="1953115"/>
            <a:chOff x="1991170" y="2101361"/>
            <a:chExt cx="1670050" cy="1953115"/>
          </a:xfrm>
        </p:grpSpPr>
        <p:pic>
          <p:nvPicPr>
            <p:cNvPr id="17" name="Picture 16" descr="A picture containing clothing, person, suit&#10;&#10;Description automatically generated">
              <a:extLst>
                <a:ext uri="{FF2B5EF4-FFF2-40B4-BE49-F238E27FC236}">
                  <a16:creationId xmlns:a16="http://schemas.microsoft.com/office/drawing/2014/main" id="{272D0603-8A4D-4644-A33E-A589D3A62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170" y="2386013"/>
              <a:ext cx="1670050" cy="1668463"/>
            </a:xfrm>
            <a:prstGeom prst="rect">
              <a:avLst/>
            </a:prstGeom>
          </p:spPr>
        </p:pic>
        <p:sp>
          <p:nvSpPr>
            <p:cNvPr id="26" name="TextBox 25">
              <a:extLst>
                <a:ext uri="{FF2B5EF4-FFF2-40B4-BE49-F238E27FC236}">
                  <a16:creationId xmlns:a16="http://schemas.microsoft.com/office/drawing/2014/main" id="{77A54B45-68E6-46E2-8378-5AAF24A43C4C}"/>
                </a:ext>
              </a:extLst>
            </p:cNvPr>
            <p:cNvSpPr txBox="1"/>
            <p:nvPr/>
          </p:nvSpPr>
          <p:spPr>
            <a:xfrm>
              <a:off x="2010517" y="2101361"/>
              <a:ext cx="1631356" cy="307777"/>
            </a:xfrm>
            <a:prstGeom prst="rect">
              <a:avLst/>
            </a:prstGeom>
            <a:noFill/>
          </p:spPr>
          <p:txBody>
            <a:bodyPr wrap="square" rtlCol="0">
              <a:spAutoFit/>
            </a:bodyPr>
            <a:lstStyle/>
            <a:p>
              <a:pPr algn="ctr"/>
              <a:r>
                <a:rPr lang="en-US" sz="1400" dirty="0"/>
                <a:t>Sandra Rendgen</a:t>
              </a:r>
            </a:p>
          </p:txBody>
        </p:sp>
      </p:grpSp>
      <p:grpSp>
        <p:nvGrpSpPr>
          <p:cNvPr id="8" name="Group 7">
            <a:extLst>
              <a:ext uri="{FF2B5EF4-FFF2-40B4-BE49-F238E27FC236}">
                <a16:creationId xmlns:a16="http://schemas.microsoft.com/office/drawing/2014/main" id="{35285FA2-5226-DE6B-39EF-630DA232F277}"/>
              </a:ext>
            </a:extLst>
          </p:cNvPr>
          <p:cNvGrpSpPr/>
          <p:nvPr/>
        </p:nvGrpSpPr>
        <p:grpSpPr>
          <a:xfrm>
            <a:off x="2604813" y="1905000"/>
            <a:ext cx="1668463" cy="1948957"/>
            <a:chOff x="3703638" y="2105519"/>
            <a:chExt cx="1668463" cy="1948957"/>
          </a:xfrm>
        </p:grpSpPr>
        <p:pic>
          <p:nvPicPr>
            <p:cNvPr id="11" name="Picture 10">
              <a:extLst>
                <a:ext uri="{FF2B5EF4-FFF2-40B4-BE49-F238E27FC236}">
                  <a16:creationId xmlns:a16="http://schemas.microsoft.com/office/drawing/2014/main" id="{71048AF3-DB70-425B-9513-976039B2D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638" y="2386013"/>
              <a:ext cx="1668463" cy="1668463"/>
            </a:xfrm>
            <a:prstGeom prst="rect">
              <a:avLst/>
            </a:prstGeom>
          </p:spPr>
        </p:pic>
        <p:sp>
          <p:nvSpPr>
            <p:cNvPr id="27" name="TextBox 26">
              <a:extLst>
                <a:ext uri="{FF2B5EF4-FFF2-40B4-BE49-F238E27FC236}">
                  <a16:creationId xmlns:a16="http://schemas.microsoft.com/office/drawing/2014/main" id="{348F3911-184B-4221-B7C7-4A90EC6D7DE8}"/>
                </a:ext>
              </a:extLst>
            </p:cNvPr>
            <p:cNvSpPr txBox="1"/>
            <p:nvPr/>
          </p:nvSpPr>
          <p:spPr>
            <a:xfrm>
              <a:off x="3912159" y="2105519"/>
              <a:ext cx="1244321" cy="307777"/>
            </a:xfrm>
            <a:prstGeom prst="rect">
              <a:avLst/>
            </a:prstGeom>
            <a:noFill/>
          </p:spPr>
          <p:txBody>
            <a:bodyPr wrap="square" rtlCol="0">
              <a:spAutoFit/>
            </a:bodyPr>
            <a:lstStyle/>
            <a:p>
              <a:pPr algn="ctr"/>
              <a:r>
                <a:rPr lang="en-US" sz="1400" dirty="0"/>
                <a:t>Gilles Palsky</a:t>
              </a:r>
            </a:p>
          </p:txBody>
        </p:sp>
      </p:grpSp>
      <p:grpSp>
        <p:nvGrpSpPr>
          <p:cNvPr id="10" name="Group 9">
            <a:extLst>
              <a:ext uri="{FF2B5EF4-FFF2-40B4-BE49-F238E27FC236}">
                <a16:creationId xmlns:a16="http://schemas.microsoft.com/office/drawing/2014/main" id="{221C28A3-A32B-60D4-F4F5-97E59D31F308}"/>
              </a:ext>
            </a:extLst>
          </p:cNvPr>
          <p:cNvGrpSpPr/>
          <p:nvPr/>
        </p:nvGrpSpPr>
        <p:grpSpPr>
          <a:xfrm>
            <a:off x="2362863" y="4353368"/>
            <a:ext cx="1668463" cy="1976240"/>
            <a:chOff x="5440363" y="2078236"/>
            <a:chExt cx="1668463" cy="1976240"/>
          </a:xfrm>
        </p:grpSpPr>
        <p:pic>
          <p:nvPicPr>
            <p:cNvPr id="19" name="Picture 18">
              <a:extLst>
                <a:ext uri="{FF2B5EF4-FFF2-40B4-BE49-F238E27FC236}">
                  <a16:creationId xmlns:a16="http://schemas.microsoft.com/office/drawing/2014/main" id="{FA78C390-4B45-474D-B984-C310C37231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363" y="2386013"/>
              <a:ext cx="1668463" cy="1668463"/>
            </a:xfrm>
            <a:prstGeom prst="rect">
              <a:avLst/>
            </a:prstGeom>
          </p:spPr>
        </p:pic>
        <p:sp>
          <p:nvSpPr>
            <p:cNvPr id="29" name="TextBox 28">
              <a:extLst>
                <a:ext uri="{FF2B5EF4-FFF2-40B4-BE49-F238E27FC236}">
                  <a16:creationId xmlns:a16="http://schemas.microsoft.com/office/drawing/2014/main" id="{5C2F1BC4-A8C5-436E-B2E4-17093D4824FB}"/>
                </a:ext>
              </a:extLst>
            </p:cNvPr>
            <p:cNvSpPr txBox="1"/>
            <p:nvPr/>
          </p:nvSpPr>
          <p:spPr>
            <a:xfrm>
              <a:off x="5652433" y="2078236"/>
              <a:ext cx="1244321" cy="307777"/>
            </a:xfrm>
            <a:prstGeom prst="rect">
              <a:avLst/>
            </a:prstGeom>
            <a:noFill/>
          </p:spPr>
          <p:txBody>
            <a:bodyPr wrap="square" rtlCol="0">
              <a:spAutoFit/>
            </a:bodyPr>
            <a:lstStyle/>
            <a:p>
              <a:pPr algn="ctr"/>
              <a:r>
                <a:rPr lang="en-US" sz="1400" dirty="0"/>
                <a:t>RJ Andrews</a:t>
              </a:r>
            </a:p>
          </p:txBody>
        </p:sp>
      </p:grpSp>
      <p:grpSp>
        <p:nvGrpSpPr>
          <p:cNvPr id="12" name="Group 11">
            <a:extLst>
              <a:ext uri="{FF2B5EF4-FFF2-40B4-BE49-F238E27FC236}">
                <a16:creationId xmlns:a16="http://schemas.microsoft.com/office/drawing/2014/main" id="{469EA951-20EF-64E5-A0BB-A73AF77A8FF1}"/>
              </a:ext>
            </a:extLst>
          </p:cNvPr>
          <p:cNvGrpSpPr/>
          <p:nvPr/>
        </p:nvGrpSpPr>
        <p:grpSpPr>
          <a:xfrm>
            <a:off x="7008158" y="1905000"/>
            <a:ext cx="1543050" cy="1994964"/>
            <a:chOff x="7013575" y="2059512"/>
            <a:chExt cx="1543050" cy="1994964"/>
          </a:xfrm>
        </p:grpSpPr>
        <p:pic>
          <p:nvPicPr>
            <p:cNvPr id="13" name="Picture 12" descr="A picture containing person, person, necktie, wall&#10;&#10;Description automatically generated">
              <a:extLst>
                <a:ext uri="{FF2B5EF4-FFF2-40B4-BE49-F238E27FC236}">
                  <a16:creationId xmlns:a16="http://schemas.microsoft.com/office/drawing/2014/main" id="{43211F52-35DF-4770-88B2-61CEB6598D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8675" y="2386013"/>
              <a:ext cx="1212850" cy="1668463"/>
            </a:xfrm>
            <a:prstGeom prst="rect">
              <a:avLst/>
            </a:prstGeom>
          </p:spPr>
        </p:pic>
        <p:sp>
          <p:nvSpPr>
            <p:cNvPr id="30" name="TextBox 29">
              <a:extLst>
                <a:ext uri="{FF2B5EF4-FFF2-40B4-BE49-F238E27FC236}">
                  <a16:creationId xmlns:a16="http://schemas.microsoft.com/office/drawing/2014/main" id="{3DBA6F2B-F50E-4330-8823-F104AC4A2101}"/>
                </a:ext>
              </a:extLst>
            </p:cNvPr>
            <p:cNvSpPr txBox="1"/>
            <p:nvPr/>
          </p:nvSpPr>
          <p:spPr>
            <a:xfrm>
              <a:off x="7013575" y="2059512"/>
              <a:ext cx="1543050" cy="307777"/>
            </a:xfrm>
            <a:prstGeom prst="rect">
              <a:avLst/>
            </a:prstGeom>
            <a:noFill/>
          </p:spPr>
          <p:txBody>
            <a:bodyPr wrap="square" rtlCol="0">
              <a:spAutoFit/>
            </a:bodyPr>
            <a:lstStyle/>
            <a:p>
              <a:pPr algn="ctr"/>
              <a:r>
                <a:rPr lang="en-US" sz="1400" dirty="0"/>
                <a:t>Howard Wainer</a:t>
              </a:r>
            </a:p>
          </p:txBody>
        </p:sp>
      </p:grpSp>
      <p:grpSp>
        <p:nvGrpSpPr>
          <p:cNvPr id="14" name="Group 13">
            <a:extLst>
              <a:ext uri="{FF2B5EF4-FFF2-40B4-BE49-F238E27FC236}">
                <a16:creationId xmlns:a16="http://schemas.microsoft.com/office/drawing/2014/main" id="{2F3C0B43-C676-EAEB-994E-865424605BCB}"/>
              </a:ext>
            </a:extLst>
          </p:cNvPr>
          <p:cNvGrpSpPr/>
          <p:nvPr/>
        </p:nvGrpSpPr>
        <p:grpSpPr>
          <a:xfrm>
            <a:off x="7316266" y="4353368"/>
            <a:ext cx="1244321" cy="2182615"/>
            <a:chOff x="699433" y="4228525"/>
            <a:chExt cx="1244321" cy="2182615"/>
          </a:xfrm>
        </p:grpSpPr>
        <p:pic>
          <p:nvPicPr>
            <p:cNvPr id="7" name="Picture 6">
              <a:extLst>
                <a:ext uri="{FF2B5EF4-FFF2-40B4-BE49-F238E27FC236}">
                  <a16:creationId xmlns:a16="http://schemas.microsoft.com/office/drawing/2014/main" id="{D1E4016D-F001-42ED-87AA-6219C81151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300" y="4536302"/>
              <a:ext cx="1179513" cy="1874838"/>
            </a:xfrm>
            <a:prstGeom prst="rect">
              <a:avLst/>
            </a:prstGeom>
          </p:spPr>
        </p:pic>
        <p:sp>
          <p:nvSpPr>
            <p:cNvPr id="31" name="TextBox 30">
              <a:extLst>
                <a:ext uri="{FF2B5EF4-FFF2-40B4-BE49-F238E27FC236}">
                  <a16:creationId xmlns:a16="http://schemas.microsoft.com/office/drawing/2014/main" id="{9BF9E5B9-A120-47EF-BC31-0C50B0C98C4D}"/>
                </a:ext>
              </a:extLst>
            </p:cNvPr>
            <p:cNvSpPr txBox="1"/>
            <p:nvPr/>
          </p:nvSpPr>
          <p:spPr>
            <a:xfrm>
              <a:off x="699433" y="4228525"/>
              <a:ext cx="1244321" cy="307777"/>
            </a:xfrm>
            <a:prstGeom prst="rect">
              <a:avLst/>
            </a:prstGeom>
            <a:noFill/>
          </p:spPr>
          <p:txBody>
            <a:bodyPr wrap="square" rtlCol="0">
              <a:spAutoFit/>
            </a:bodyPr>
            <a:lstStyle/>
            <a:p>
              <a:pPr algn="ctr"/>
              <a:r>
                <a:rPr lang="en-US" sz="1400" dirty="0"/>
                <a:t>David Rumsey</a:t>
              </a:r>
            </a:p>
          </p:txBody>
        </p:sp>
      </p:grpSp>
      <p:grpSp>
        <p:nvGrpSpPr>
          <p:cNvPr id="28" name="Group 27">
            <a:extLst>
              <a:ext uri="{FF2B5EF4-FFF2-40B4-BE49-F238E27FC236}">
                <a16:creationId xmlns:a16="http://schemas.microsoft.com/office/drawing/2014/main" id="{FE478D0B-204C-657D-9BCC-E0ED584E9FD9}"/>
              </a:ext>
            </a:extLst>
          </p:cNvPr>
          <p:cNvGrpSpPr/>
          <p:nvPr/>
        </p:nvGrpSpPr>
        <p:grpSpPr>
          <a:xfrm>
            <a:off x="652653" y="1905000"/>
            <a:ext cx="1934203" cy="2074125"/>
            <a:chOff x="1926187" y="1905000"/>
            <a:chExt cx="1934203" cy="2074125"/>
          </a:xfrm>
        </p:grpSpPr>
        <p:pic>
          <p:nvPicPr>
            <p:cNvPr id="9" name="Picture 8">
              <a:extLst>
                <a:ext uri="{FF2B5EF4-FFF2-40B4-BE49-F238E27FC236}">
                  <a16:creationId xmlns:a16="http://schemas.microsoft.com/office/drawing/2014/main" id="{9549A536-D0C4-4D3D-BC39-3A0AA9CCED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42690" y="2229994"/>
              <a:ext cx="1917700" cy="1749131"/>
            </a:xfrm>
            <a:prstGeom prst="rect">
              <a:avLst/>
            </a:prstGeom>
          </p:spPr>
        </p:pic>
        <p:sp>
          <p:nvSpPr>
            <p:cNvPr id="32" name="TextBox 31">
              <a:extLst>
                <a:ext uri="{FF2B5EF4-FFF2-40B4-BE49-F238E27FC236}">
                  <a16:creationId xmlns:a16="http://schemas.microsoft.com/office/drawing/2014/main" id="{AB73ED53-BDD1-4580-A0C9-EE2242475E59}"/>
                </a:ext>
              </a:extLst>
            </p:cNvPr>
            <p:cNvSpPr txBox="1"/>
            <p:nvPr/>
          </p:nvSpPr>
          <p:spPr>
            <a:xfrm>
              <a:off x="1926187" y="1905000"/>
              <a:ext cx="1927329" cy="307777"/>
            </a:xfrm>
            <a:prstGeom prst="rect">
              <a:avLst/>
            </a:prstGeom>
            <a:noFill/>
          </p:spPr>
          <p:txBody>
            <a:bodyPr wrap="square" rtlCol="0">
              <a:spAutoFit/>
            </a:bodyPr>
            <a:lstStyle/>
            <a:p>
              <a:pPr algn="ctr"/>
              <a:r>
                <a:rPr lang="en-US" sz="1400" dirty="0"/>
                <a:t>Antoine de Falguerolles</a:t>
              </a:r>
            </a:p>
          </p:txBody>
        </p:sp>
      </p:grpSp>
      <p:grpSp>
        <p:nvGrpSpPr>
          <p:cNvPr id="20" name="Group 19">
            <a:extLst>
              <a:ext uri="{FF2B5EF4-FFF2-40B4-BE49-F238E27FC236}">
                <a16:creationId xmlns:a16="http://schemas.microsoft.com/office/drawing/2014/main" id="{12F4E519-3165-B57B-1DC5-B9BA320DE534}"/>
              </a:ext>
            </a:extLst>
          </p:cNvPr>
          <p:cNvGrpSpPr/>
          <p:nvPr/>
        </p:nvGrpSpPr>
        <p:grpSpPr>
          <a:xfrm>
            <a:off x="681037" y="4353368"/>
            <a:ext cx="1582738" cy="2199832"/>
            <a:chOff x="3984625" y="4211308"/>
            <a:chExt cx="1582738" cy="2199832"/>
          </a:xfrm>
        </p:grpSpPr>
        <p:pic>
          <p:nvPicPr>
            <p:cNvPr id="23" name="Picture 22">
              <a:extLst>
                <a:ext uri="{FF2B5EF4-FFF2-40B4-BE49-F238E27FC236}">
                  <a16:creationId xmlns:a16="http://schemas.microsoft.com/office/drawing/2014/main" id="{F4D565CE-0EAA-40E8-BF4A-CF26E074BC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20344" y="4536302"/>
              <a:ext cx="1511300" cy="1874838"/>
            </a:xfrm>
            <a:prstGeom prst="rect">
              <a:avLst/>
            </a:prstGeom>
          </p:spPr>
        </p:pic>
        <p:sp>
          <p:nvSpPr>
            <p:cNvPr id="33" name="TextBox 32">
              <a:extLst>
                <a:ext uri="{FF2B5EF4-FFF2-40B4-BE49-F238E27FC236}">
                  <a16:creationId xmlns:a16="http://schemas.microsoft.com/office/drawing/2014/main" id="{5BDF98A4-5FFD-4665-9EB1-51D0E37E90E3}"/>
                </a:ext>
              </a:extLst>
            </p:cNvPr>
            <p:cNvSpPr txBox="1"/>
            <p:nvPr/>
          </p:nvSpPr>
          <p:spPr>
            <a:xfrm>
              <a:off x="3984625" y="4211308"/>
              <a:ext cx="1582738" cy="307777"/>
            </a:xfrm>
            <a:prstGeom prst="rect">
              <a:avLst/>
            </a:prstGeom>
            <a:noFill/>
          </p:spPr>
          <p:txBody>
            <a:bodyPr wrap="square" rtlCol="0">
              <a:spAutoFit/>
            </a:bodyPr>
            <a:lstStyle/>
            <a:p>
              <a:pPr algn="ctr"/>
              <a:r>
                <a:rPr lang="en-US" sz="1400" dirty="0"/>
                <a:t>Michael Greenacre</a:t>
              </a:r>
            </a:p>
          </p:txBody>
        </p:sp>
      </p:grpSp>
      <p:grpSp>
        <p:nvGrpSpPr>
          <p:cNvPr id="22" name="Group 21">
            <a:extLst>
              <a:ext uri="{FF2B5EF4-FFF2-40B4-BE49-F238E27FC236}">
                <a16:creationId xmlns:a16="http://schemas.microsoft.com/office/drawing/2014/main" id="{A2E6217B-ABEF-1123-5FF4-0D7840753E83}"/>
              </a:ext>
            </a:extLst>
          </p:cNvPr>
          <p:cNvGrpSpPr/>
          <p:nvPr/>
        </p:nvGrpSpPr>
        <p:grpSpPr>
          <a:xfrm>
            <a:off x="5899552" y="4353368"/>
            <a:ext cx="1317625" cy="2182615"/>
            <a:chOff x="5562600" y="4228525"/>
            <a:chExt cx="1317625" cy="2182615"/>
          </a:xfrm>
        </p:grpSpPr>
        <p:pic>
          <p:nvPicPr>
            <p:cNvPr id="21" name="Picture 20">
              <a:extLst>
                <a:ext uri="{FF2B5EF4-FFF2-40B4-BE49-F238E27FC236}">
                  <a16:creationId xmlns:a16="http://schemas.microsoft.com/office/drawing/2014/main" id="{76FFC403-29BD-4AEC-8846-0655B8ADF1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2600" y="4536302"/>
              <a:ext cx="1317625" cy="1874838"/>
            </a:xfrm>
            <a:prstGeom prst="rect">
              <a:avLst/>
            </a:prstGeom>
          </p:spPr>
        </p:pic>
        <p:sp>
          <p:nvSpPr>
            <p:cNvPr id="34" name="TextBox 33">
              <a:extLst>
                <a:ext uri="{FF2B5EF4-FFF2-40B4-BE49-F238E27FC236}">
                  <a16:creationId xmlns:a16="http://schemas.microsoft.com/office/drawing/2014/main" id="{D4159306-98EF-49CB-91A4-C141202056A2}"/>
                </a:ext>
              </a:extLst>
            </p:cNvPr>
            <p:cNvSpPr txBox="1"/>
            <p:nvPr/>
          </p:nvSpPr>
          <p:spPr>
            <a:xfrm>
              <a:off x="5562600" y="4228525"/>
              <a:ext cx="1317625" cy="307777"/>
            </a:xfrm>
            <a:prstGeom prst="rect">
              <a:avLst/>
            </a:prstGeom>
            <a:noFill/>
          </p:spPr>
          <p:txBody>
            <a:bodyPr wrap="square" rtlCol="0">
              <a:spAutoFit/>
            </a:bodyPr>
            <a:lstStyle/>
            <a:p>
              <a:pPr algn="ctr"/>
              <a:r>
                <a:rPr lang="en-US" sz="1400" dirty="0"/>
                <a:t>Stephen Stigler</a:t>
              </a:r>
            </a:p>
          </p:txBody>
        </p:sp>
      </p:grpSp>
      <p:grpSp>
        <p:nvGrpSpPr>
          <p:cNvPr id="36" name="Group 35">
            <a:extLst>
              <a:ext uri="{FF2B5EF4-FFF2-40B4-BE49-F238E27FC236}">
                <a16:creationId xmlns:a16="http://schemas.microsoft.com/office/drawing/2014/main" id="{BFEFE5A5-4815-5132-E65C-7390083F2F2A}"/>
              </a:ext>
            </a:extLst>
          </p:cNvPr>
          <p:cNvGrpSpPr/>
          <p:nvPr/>
        </p:nvGrpSpPr>
        <p:grpSpPr>
          <a:xfrm>
            <a:off x="5553511" y="1905000"/>
            <a:ext cx="1436688" cy="2127825"/>
            <a:chOff x="5506552" y="1905000"/>
            <a:chExt cx="1436688" cy="2127825"/>
          </a:xfrm>
        </p:grpSpPr>
        <p:pic>
          <p:nvPicPr>
            <p:cNvPr id="15" name="Picture 14">
              <a:extLst>
                <a:ext uri="{FF2B5EF4-FFF2-40B4-BE49-F238E27FC236}">
                  <a16:creationId xmlns:a16="http://schemas.microsoft.com/office/drawing/2014/main" id="{44D458AF-D5B2-4345-8FA4-7E09BCF83F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6552" y="2232938"/>
              <a:ext cx="1436688" cy="1799887"/>
            </a:xfrm>
            <a:prstGeom prst="rect">
              <a:avLst/>
            </a:prstGeom>
          </p:spPr>
        </p:pic>
        <p:sp>
          <p:nvSpPr>
            <p:cNvPr id="35" name="TextBox 34">
              <a:extLst>
                <a:ext uri="{FF2B5EF4-FFF2-40B4-BE49-F238E27FC236}">
                  <a16:creationId xmlns:a16="http://schemas.microsoft.com/office/drawing/2014/main" id="{F21D187F-F5BB-4C1D-BF5F-EF5B8316160F}"/>
                </a:ext>
              </a:extLst>
            </p:cNvPr>
            <p:cNvSpPr txBox="1"/>
            <p:nvPr/>
          </p:nvSpPr>
          <p:spPr>
            <a:xfrm>
              <a:off x="5602736" y="1905000"/>
              <a:ext cx="1244321" cy="307777"/>
            </a:xfrm>
            <a:prstGeom prst="rect">
              <a:avLst/>
            </a:prstGeom>
            <a:noFill/>
          </p:spPr>
          <p:txBody>
            <a:bodyPr wrap="square" rtlCol="0">
              <a:spAutoFit/>
            </a:bodyPr>
            <a:lstStyle/>
            <a:p>
              <a:pPr algn="ctr"/>
              <a:r>
                <a:rPr lang="en-US" sz="1400" dirty="0"/>
                <a:t>Ian Spence</a:t>
              </a:r>
            </a:p>
          </p:txBody>
        </p:sp>
      </p:grpSp>
    </p:spTree>
    <p:extLst>
      <p:ext uri="{BB962C8B-B14F-4D97-AF65-F5344CB8AC3E}">
        <p14:creationId xmlns:p14="http://schemas.microsoft.com/office/powerpoint/2010/main" val="208411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12</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13</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3124200"/>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44" y="2133600"/>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14</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2162579"/>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565858" y="1647496"/>
            <a:ext cx="1485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FontTx/>
              <a:buNone/>
            </a:pPr>
            <a:r>
              <a:rPr lang="en-US" altLang="en-US" sz="2000" dirty="0"/>
              <a:t>Modern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152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H="1" flipV="1">
            <a:off x="3581399" y="2590802"/>
            <a:ext cx="1" cy="365759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H="1" flipV="1">
            <a:off x="5666166" y="1949454"/>
            <a:ext cx="27992" cy="396239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6802086" y="2743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H="1" flipV="1">
            <a:off x="7512768" y="3810000"/>
            <a:ext cx="31032" cy="2438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953558"/>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338" y="2614792"/>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2362200"/>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59475"/>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59475"/>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F21CE7-03C1-4E8D-BD31-02B0E2EDBD17}"/>
              </a:ext>
            </a:extLst>
          </p:cNvPr>
          <p:cNvSpPr/>
          <p:nvPr/>
        </p:nvSpPr>
        <p:spPr>
          <a:xfrm>
            <a:off x="3164824"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8876CB-C1CF-4CA1-9A66-EC2E0FACE774}"/>
              </a:ext>
            </a:extLst>
          </p:cNvPr>
          <p:cNvSpPr/>
          <p:nvPr/>
        </p:nvSpPr>
        <p:spPr>
          <a:xfrm>
            <a:off x="4259425"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E150F-4FB8-4665-BF6F-9903FD74855C}"/>
              </a:ext>
            </a:extLst>
          </p:cNvPr>
          <p:cNvSpPr/>
          <p:nvPr/>
        </p:nvSpPr>
        <p:spPr>
          <a:xfrm>
            <a:off x="5254837"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8863303-29CD-4201-9459-D4DAB9A64D67}"/>
              </a:ext>
            </a:extLst>
          </p:cNvPr>
          <p:cNvSpPr/>
          <p:nvPr/>
        </p:nvSpPr>
        <p:spPr>
          <a:xfrm>
            <a:off x="6254621"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3E6EEB-3BBF-4314-BBDB-8F537EADA05B}"/>
              </a:ext>
            </a:extLst>
          </p:cNvPr>
          <p:cNvSpPr/>
          <p:nvPr/>
        </p:nvSpPr>
        <p:spPr>
          <a:xfrm>
            <a:off x="7294911" y="5959475"/>
            <a:ext cx="46969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0A6B9A-1755-43B4-B4C9-8312F869773E}"/>
              </a:ext>
            </a:extLst>
          </p:cNvPr>
          <p:cNvSpPr/>
          <p:nvPr/>
        </p:nvSpPr>
        <p:spPr>
          <a:xfrm>
            <a:off x="7868886" y="5959475"/>
            <a:ext cx="457201"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FB6D6A-2E79-41BB-8C43-4B1DC7D78401}"/>
              </a:ext>
            </a:extLst>
          </p:cNvPr>
          <p:cNvSpPr txBox="1"/>
          <p:nvPr/>
        </p:nvSpPr>
        <p:spPr>
          <a:xfrm>
            <a:off x="5012863" y="1382899"/>
            <a:ext cx="1433801" cy="646331"/>
          </a:xfrm>
          <a:prstGeom prst="rect">
            <a:avLst/>
          </a:prstGeom>
          <a:noFill/>
        </p:spPr>
        <p:txBody>
          <a:bodyPr wrap="square" rtlCol="0">
            <a:spAutoFit/>
          </a:bodyPr>
          <a:lstStyle/>
          <a:p>
            <a:r>
              <a:rPr lang="en-US" dirty="0"/>
              <a:t>Golden Age of Graphics</a:t>
            </a:r>
          </a:p>
        </p:txBody>
      </p:sp>
      <p:sp>
        <p:nvSpPr>
          <p:cNvPr id="5" name="Line 24">
            <a:extLst>
              <a:ext uri="{FF2B5EF4-FFF2-40B4-BE49-F238E27FC236}">
                <a16:creationId xmlns:a16="http://schemas.microsoft.com/office/drawing/2014/main" id="{E0AB2B06-C60A-1131-49EE-0C241C9302E0}"/>
              </a:ext>
            </a:extLst>
          </p:cNvPr>
          <p:cNvSpPr>
            <a:spLocks noChangeShapeType="1"/>
          </p:cNvSpPr>
          <p:nvPr/>
        </p:nvSpPr>
        <p:spPr bwMode="auto">
          <a:xfrm flipV="1">
            <a:off x="8077200" y="2864254"/>
            <a:ext cx="27992" cy="309522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6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17</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18</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solidFill>
                  <a:srgbClr val="00B0F0"/>
                </a:solidFill>
              </a:rPr>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19</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20</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51816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 (Leibnitz)</a:t>
            </a:r>
            <a:endParaRPr lang="en-US" dirty="0"/>
          </a:p>
        </p:txBody>
      </p:sp>
      <p:pic>
        <p:nvPicPr>
          <p:cNvPr id="6" name="Picture 5" descr="A statue of a person with long hair&#10;&#10;Description automatically generated">
            <a:extLst>
              <a:ext uri="{FF2B5EF4-FFF2-40B4-BE49-F238E27FC236}">
                <a16:creationId xmlns:a16="http://schemas.microsoft.com/office/drawing/2014/main" id="{F0670F37-3918-2089-72D9-3B579CF45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0485" y="254339"/>
            <a:ext cx="828715" cy="964861"/>
          </a:xfrm>
          <a:prstGeom prst="rect">
            <a:avLst/>
          </a:prstGeom>
        </p:spPr>
      </p:pic>
    </p:spTree>
    <p:extLst>
      <p:ext uri="{BB962C8B-B14F-4D97-AF65-F5344CB8AC3E}">
        <p14:creationId xmlns:p14="http://schemas.microsoft.com/office/powerpoint/2010/main" val="378158926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21</a:t>
            </a:fld>
            <a:endParaRPr lang="en-US" altLang="en-US"/>
          </a:p>
        </p:txBody>
      </p:sp>
      <p:sp>
        <p:nvSpPr>
          <p:cNvPr id="114690" name="Text Box 2"/>
          <p:cNvSpPr txBox="1">
            <a:spLocks noChangeArrowheads="1"/>
          </p:cNvSpPr>
          <p:nvPr/>
        </p:nvSpPr>
        <p:spPr bwMode="auto">
          <a:xfrm>
            <a:off x="533400" y="533400"/>
            <a:ext cx="7086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FontTx/>
              <a:buNone/>
            </a:pPr>
            <a:r>
              <a:rPr lang="en-US" altLang="en-US" sz="2000" b="1" dirty="0"/>
              <a:t>1375</a:t>
            </a:r>
            <a:r>
              <a:rPr lang="en-US" altLang="en-US" sz="2000" dirty="0"/>
              <a:t>: Catalan Atlas, an exquisitely beautiful visual cosmography, perpetual calendar, and thematic representation of the known world- Abraham </a:t>
            </a:r>
            <a:r>
              <a:rPr lang="en-US" altLang="en-US" sz="2000" dirty="0" err="1"/>
              <a:t>Cresques</a:t>
            </a:r>
            <a:r>
              <a:rPr lang="en-US" altLang="en-US" sz="2000" dirty="0"/>
              <a:t>,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pic>
        <p:nvPicPr>
          <p:cNvPr id="5" name="Picture 4" descr="A statue of a person&#10;&#10;Description automatically generated">
            <a:extLst>
              <a:ext uri="{FF2B5EF4-FFF2-40B4-BE49-F238E27FC236}">
                <a16:creationId xmlns:a16="http://schemas.microsoft.com/office/drawing/2014/main" id="{C6B08B6A-F321-CDD2-E43A-0C85641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350883"/>
            <a:ext cx="1176209" cy="1526336"/>
          </a:xfrm>
          <a:prstGeom prst="rect">
            <a:avLst/>
          </a:prstGeom>
        </p:spPr>
      </p:pic>
    </p:spTree>
    <p:extLst>
      <p:ext uri="{BB962C8B-B14F-4D97-AF65-F5344CB8AC3E}">
        <p14:creationId xmlns:p14="http://schemas.microsoft.com/office/powerpoint/2010/main" val="352807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t>
            </a:r>
            <a:r>
              <a:rPr lang="en-US" sz="2000" dirty="0">
                <a:solidFill>
                  <a:srgbClr val="0070C0"/>
                </a:solidFill>
                <a:latin typeface="Arial" charset="0"/>
              </a:rPr>
              <a:t>analytic geometry</a:t>
            </a:r>
            <a:r>
              <a:rPr lang="en-US" sz="2000" dirty="0">
                <a:latin typeface="Arial" charset="0"/>
              </a:rPr>
              <a:t>: (x, y) coordinates (Descartes), </a:t>
            </a:r>
          </a:p>
          <a:p>
            <a:pPr lvl="1"/>
            <a:r>
              <a:rPr lang="en-US" sz="2000" dirty="0">
                <a:latin typeface="Arial" charset="0"/>
              </a:rPr>
              <a:t>theories of </a:t>
            </a:r>
            <a:r>
              <a:rPr lang="en-US" sz="2000" dirty="0">
                <a:solidFill>
                  <a:srgbClr val="0070C0"/>
                </a:solidFill>
                <a:latin typeface="Arial" charset="0"/>
              </a:rPr>
              <a:t>errors of measurement</a:t>
            </a:r>
            <a:r>
              <a:rPr lang="en-US" sz="2000" dirty="0">
                <a:latin typeface="Arial" charset="0"/>
              </a:rPr>
              <a:t>: astronomical observations (Laplace)</a:t>
            </a:r>
          </a:p>
          <a:p>
            <a:pPr lvl="1"/>
            <a:r>
              <a:rPr lang="en-US" sz="2000" dirty="0">
                <a:latin typeface="Arial" charset="0"/>
              </a:rPr>
              <a:t>the birth of </a:t>
            </a:r>
            <a:r>
              <a:rPr lang="en-US" sz="2000" dirty="0">
                <a:solidFill>
                  <a:srgbClr val="0070C0"/>
                </a:solidFill>
                <a:latin typeface="Arial" charset="0"/>
              </a:rPr>
              <a:t>probability theory-</a:t>
            </a:r>
            <a:r>
              <a:rPr lang="en-US" sz="2000" dirty="0">
                <a:latin typeface="Arial" charset="0"/>
              </a:rPr>
              <a:t>-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a:t>
            </a:r>
            <a:r>
              <a:rPr lang="en-US" sz="2000" dirty="0">
                <a:solidFill>
                  <a:srgbClr val="0070C0"/>
                </a:solidFill>
                <a:latin typeface="Arial" charset="0"/>
              </a:rPr>
              <a:t>graphic recording </a:t>
            </a:r>
            <a:r>
              <a:rPr lang="en-US" sz="2000" dirty="0">
                <a:latin typeface="Arial" charset="0"/>
              </a:rPr>
              <a:t>(</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0070C0"/>
                </a:solidFill>
                <a:latin typeface="Arial" charset="0"/>
              </a:rPr>
              <a:t>statistical data </a:t>
            </a:r>
            <a:r>
              <a:rPr lang="en-US" sz="2000" dirty="0">
                <a:latin typeface="Arial" charset="0"/>
              </a:rPr>
              <a:t>(van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22</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23</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24</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
        <p:nvSpPr>
          <p:cNvPr id="4" name="TextBox 3">
            <a:extLst>
              <a:ext uri="{FF2B5EF4-FFF2-40B4-BE49-F238E27FC236}">
                <a16:creationId xmlns:a16="http://schemas.microsoft.com/office/drawing/2014/main" id="{C3B5074F-60FD-01CD-F23E-4E1177C2A481}"/>
              </a:ext>
            </a:extLst>
          </p:cNvPr>
          <p:cNvSpPr txBox="1"/>
          <p:nvPr/>
        </p:nvSpPr>
        <p:spPr>
          <a:xfrm>
            <a:off x="3048000" y="5927504"/>
            <a:ext cx="5791200" cy="369332"/>
          </a:xfrm>
          <a:prstGeom prst="rect">
            <a:avLst/>
          </a:prstGeom>
          <a:noFill/>
        </p:spPr>
        <p:txBody>
          <a:bodyPr wrap="square" rtlCol="0">
            <a:spAutoFit/>
          </a:bodyPr>
          <a:lstStyle/>
          <a:p>
            <a:r>
              <a:rPr lang="en-CA" dirty="0">
                <a:solidFill>
                  <a:srgbClr val="FF0000"/>
                </a:solidFill>
              </a:rPr>
              <a:t>The idea of diagrams for visualizing phenomena had arrived.</a:t>
            </a:r>
          </a:p>
        </p:txBody>
      </p:sp>
    </p:spTree>
    <p:extLst>
      <p:ext uri="{BB962C8B-B14F-4D97-AF65-F5344CB8AC3E}">
        <p14:creationId xmlns:p14="http://schemas.microsoft.com/office/powerpoint/2010/main" val="2464025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25</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sp>
        <p:nvSpPr>
          <p:cNvPr id="116741" name="Text Box 5"/>
          <p:cNvSpPr txBox="1">
            <a:spLocks noChangeArrowheads="1"/>
          </p:cNvSpPr>
          <p:nvPr/>
        </p:nvSpPr>
        <p:spPr bwMode="auto">
          <a:xfrm>
            <a:off x="457200" y="1225550"/>
            <a:ext cx="601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1626</a:t>
            </a:r>
            <a:r>
              <a:rPr lang="en-US" altLang="en-US" dirty="0"/>
              <a:t>: Christoph </a:t>
            </a:r>
            <a:r>
              <a:rPr lang="en-US" altLang="en-US" dirty="0" err="1"/>
              <a:t>Scheiner</a:t>
            </a:r>
            <a:r>
              <a:rPr lang="en-US" altLang="en-US" dirty="0"/>
              <a:t> invents helioscope &amp; camera obscura to record sunspots (</a:t>
            </a:r>
            <a:r>
              <a:rPr lang="en-US" altLang="en-US" i="1" dirty="0"/>
              <a:t>Rosa</a:t>
            </a:r>
            <a:r>
              <a:rPr lang="en-US" altLang="en-US" dirty="0"/>
              <a:t> </a:t>
            </a:r>
            <a:r>
              <a:rPr lang="en-US" altLang="en-US" i="1" dirty="0" err="1"/>
              <a:t>Ursina</a:t>
            </a:r>
            <a:r>
              <a:rPr lang="en-US" altLang="en-US" i="1" dirty="0"/>
              <a:t> </a:t>
            </a:r>
            <a:r>
              <a:rPr lang="en-US" altLang="en-US" i="1" dirty="0" err="1"/>
              <a:t>sive</a:t>
            </a:r>
            <a:r>
              <a:rPr lang="en-US" altLang="en-US" i="1" dirty="0"/>
              <a:t> Sol</a:t>
            </a:r>
            <a:r>
              <a:rPr lang="en-US" altLang="en-US" dirty="0"/>
              <a:t> , 1626-1630)</a:t>
            </a:r>
          </a:p>
        </p:txBody>
      </p:sp>
      <p:pic>
        <p:nvPicPr>
          <p:cNvPr id="5" name="Picture 4" descr="A drawing of a person in a laboratory&#10;&#10;Description automatically generated">
            <a:extLst>
              <a:ext uri="{FF2B5EF4-FFF2-40B4-BE49-F238E27FC236}">
                <a16:creationId xmlns:a16="http://schemas.microsoft.com/office/drawing/2014/main" id="{46392B12-D9E6-1827-1BF4-0CF37200F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602167"/>
            <a:ext cx="8077200" cy="3725609"/>
          </a:xfrm>
          <a:prstGeom prst="rect">
            <a:avLst/>
          </a:prstGeom>
        </p:spPr>
      </p:pic>
      <p:pic>
        <p:nvPicPr>
          <p:cNvPr id="8" name="Picture 7" descr="A painting of a person sitting at a desk&#10;&#10;Description automatically generated">
            <a:extLst>
              <a:ext uri="{FF2B5EF4-FFF2-40B4-BE49-F238E27FC236}">
                <a16:creationId xmlns:a16="http://schemas.microsoft.com/office/drawing/2014/main" id="{4B9A099A-ABF3-FF29-136B-494C2A841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1225550"/>
            <a:ext cx="1159095" cy="1114424"/>
          </a:xfrm>
          <a:prstGeom prst="rect">
            <a:avLst/>
          </a:prstGeom>
        </p:spPr>
      </p:pic>
    </p:spTree>
    <p:extLst>
      <p:ext uri="{BB962C8B-B14F-4D97-AF65-F5344CB8AC3E}">
        <p14:creationId xmlns:p14="http://schemas.microsoft.com/office/powerpoint/2010/main" val="2242789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26</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solidFill>
                  <a:srgbClr val="FF0000"/>
                </a:solidFill>
              </a:rPr>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27</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longitude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28</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name="Worksheet" r:id="rId3" imgW="4067497" imgH="2897287" progId="Excel.Sheet.8">
                  <p:embed/>
                </p:oleObj>
              </mc:Choice>
              <mc:Fallback>
                <p:oleObj name="Worksheet" r:id="rId3" imgW="4067497"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Straight Arrow Connector 2">
            <a:extLst>
              <a:ext uri="{FF2B5EF4-FFF2-40B4-BE49-F238E27FC236}">
                <a16:creationId xmlns:a16="http://schemas.microsoft.com/office/drawing/2014/main" id="{0DB51FA1-562A-2D40-B0F4-77429ECFD4B9}"/>
              </a:ext>
            </a:extLst>
          </p:cNvPr>
          <p:cNvCxnSpPr/>
          <p:nvPr/>
        </p:nvCxnSpPr>
        <p:spPr>
          <a:xfrm>
            <a:off x="4800600" y="26670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29</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name="Worksheet" r:id="rId3" imgW="4148306" imgH="2897287" progId="Excel.Sheet.8">
                  <p:embed/>
                </p:oleObj>
              </mc:Choice>
              <mc:Fallback>
                <p:oleObj name="Worksheet" r:id="rId3" imgW="4148306"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name="Worksheet" r:id="rId5" imgW="4129907" imgH="2897287" progId="Excel.Sheet.8">
                  <p:embed/>
                </p:oleObj>
              </mc:Choice>
              <mc:Fallback>
                <p:oleObj name="Worksheet" r:id="rId5" imgW="4129907" imgH="289728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 name="Straight Arrow Connector 1">
            <a:extLst>
              <a:ext uri="{FF2B5EF4-FFF2-40B4-BE49-F238E27FC236}">
                <a16:creationId xmlns:a16="http://schemas.microsoft.com/office/drawing/2014/main" id="{C0F912AA-CDF3-8FA7-C170-8DB1D6FC5806}"/>
              </a:ext>
            </a:extLst>
          </p:cNvPr>
          <p:cNvCxnSpPr/>
          <p:nvPr/>
        </p:nvCxnSpPr>
        <p:spPr>
          <a:xfrm>
            <a:off x="4419600" y="10668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89BAD9F-554F-7FFE-EE51-BD71B9ADF13C}"/>
              </a:ext>
            </a:extLst>
          </p:cNvPr>
          <p:cNvCxnSpPr>
            <a:cxnSpLocks/>
          </p:cNvCxnSpPr>
          <p:nvPr/>
        </p:nvCxnSpPr>
        <p:spPr>
          <a:xfrm flipH="1">
            <a:off x="4724400" y="4118080"/>
            <a:ext cx="2512" cy="2209800"/>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30</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EB4564-70C0-0D1B-A34C-E3F219168293}"/>
              </a:ext>
            </a:extLst>
          </p:cNvPr>
          <p:cNvGrpSpPr/>
          <p:nvPr/>
        </p:nvGrpSpPr>
        <p:grpSpPr>
          <a:xfrm>
            <a:off x="3505200" y="4495800"/>
            <a:ext cx="2667000" cy="823913"/>
            <a:chOff x="3505200" y="4495800"/>
            <a:chExt cx="2667000" cy="823913"/>
          </a:xfrm>
        </p:grpSpPr>
        <p:sp>
          <p:nvSpPr>
            <p:cNvPr id="30725" name="Text Box 5"/>
            <p:cNvSpPr txBox="1">
              <a:spLocks noChangeArrowheads="1"/>
            </p:cNvSpPr>
            <p:nvPr/>
          </p:nvSpPr>
          <p:spPr bwMode="auto">
            <a:xfrm>
              <a:off x="35052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solidFill>
                    <a:srgbClr val="FF0000"/>
                  </a:solidFill>
                </a:rPr>
                <a:t>Actual distance=16</a:t>
              </a:r>
              <a:r>
                <a:rPr lang="en-US" altLang="en-US" baseline="30000" dirty="0">
                  <a:solidFill>
                    <a:srgbClr val="FF0000"/>
                  </a:solidFill>
                </a:rPr>
                <a:t>o</a:t>
              </a:r>
              <a:r>
                <a:rPr lang="en-US" altLang="en-US" dirty="0">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a:extLst>
              <a:ext uri="{FF2B5EF4-FFF2-40B4-BE49-F238E27FC236}">
                <a16:creationId xmlns:a16="http://schemas.microsoft.com/office/drawing/2014/main" id="{F76CCB0B-7031-A0B1-B145-4A2FA76F112A}"/>
              </a:ext>
            </a:extLst>
          </p:cNvPr>
          <p:cNvGrpSpPr/>
          <p:nvPr/>
        </p:nvGrpSpPr>
        <p:grpSpPr>
          <a:xfrm>
            <a:off x="4876800" y="4648200"/>
            <a:ext cx="1828800" cy="366713"/>
            <a:chOff x="4876800" y="4648200"/>
            <a:chExt cx="1828800" cy="366713"/>
          </a:xfrm>
        </p:grpSpPr>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gr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533400"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dirty="0"/>
              <a:t> central location</a:t>
            </a:r>
          </a:p>
          <a:p>
            <a:pPr>
              <a:lnSpc>
                <a:spcPct val="60000"/>
              </a:lnSpc>
              <a:spcBef>
                <a:spcPct val="50000"/>
              </a:spcBef>
              <a:buClr>
                <a:srgbClr val="0000FF"/>
              </a:buClr>
              <a:buSzPct val="125000"/>
              <a:buFont typeface="Arial" charset="0"/>
              <a:buChar char="•"/>
            </a:pPr>
            <a:r>
              <a:rPr lang="en-US" altLang="en-US" dirty="0"/>
              <a:t> bias</a:t>
            </a:r>
          </a:p>
          <a:p>
            <a:pPr>
              <a:lnSpc>
                <a:spcPct val="60000"/>
              </a:lnSpc>
              <a:spcBef>
                <a:spcPct val="50000"/>
              </a:spcBef>
              <a:buClr>
                <a:srgbClr val="0000FF"/>
              </a:buClr>
              <a:buSzPct val="125000"/>
              <a:buFont typeface="Arial" charset="0"/>
              <a:buChar char="•"/>
            </a:pPr>
            <a:r>
              <a:rPr lang="en-US" altLang="en-US" dirty="0"/>
              <a:t> name labels– avoiding overplotting</a:t>
            </a:r>
          </a:p>
        </p:txBody>
      </p:sp>
      <p:grpSp>
        <p:nvGrpSpPr>
          <p:cNvPr id="4" name="Group 3">
            <a:extLst>
              <a:ext uri="{FF2B5EF4-FFF2-40B4-BE49-F238E27FC236}">
                <a16:creationId xmlns:a16="http://schemas.microsoft.com/office/drawing/2014/main" id="{BFD1CD10-FB5F-8BAE-FD28-05E31E3216DC}"/>
              </a:ext>
            </a:extLst>
          </p:cNvPr>
          <p:cNvGrpSpPr/>
          <p:nvPr/>
        </p:nvGrpSpPr>
        <p:grpSpPr>
          <a:xfrm>
            <a:off x="5181600" y="2819400"/>
            <a:ext cx="3429000" cy="366713"/>
            <a:chOff x="5181600" y="2819400"/>
            <a:chExt cx="3429000" cy="366713"/>
          </a:xfrm>
        </p:grpSpPr>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dirty="0">
                  <a:solidFill>
                    <a:srgbClr val="0000FF"/>
                  </a:solidFill>
                </a:rPr>
                <a:t>range</a:t>
              </a:r>
            </a:p>
          </p:txBody>
        </p:sp>
      </p:grpSp>
      <p:sp>
        <p:nvSpPr>
          <p:cNvPr id="30735" name="Rectangle 15"/>
          <p:cNvSpPr>
            <a:spLocks noChangeArrowheads="1"/>
          </p:cNvSpPr>
          <p:nvPr/>
        </p:nvSpPr>
        <p:spPr bwMode="auto">
          <a:xfrm>
            <a:off x="4646613" y="1470025"/>
            <a:ext cx="3811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FF"/>
              </a:buClr>
              <a:buSzPct val="125000"/>
              <a:buFontTx/>
              <a:buChar char="•"/>
            </a:pPr>
            <a:r>
              <a:rPr lang="en-US" altLang="en-US" dirty="0"/>
              <a:t> wide variability</a:t>
            </a:r>
          </a:p>
          <a:p>
            <a:pPr>
              <a:buClr>
                <a:srgbClr val="0000FF"/>
              </a:buClr>
              <a:buSzPct val="125000"/>
              <a:buFontTx/>
              <a:buChar char="•"/>
            </a:pPr>
            <a:r>
              <a:rPr lang="en-US" altLang="en-US" dirty="0"/>
              <a:t> clustering, detached observations</a:t>
            </a:r>
          </a:p>
          <a:p>
            <a:pPr>
              <a:buClr>
                <a:srgbClr val="0000FF"/>
              </a:buClr>
              <a:buSzPct val="125000"/>
            </a:pPr>
            <a:endParaRPr lang="en-US" altLang="en-US" dirty="0">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3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3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31</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343400"/>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572000"/>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32</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33</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34</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 (William Farr)</a:t>
            </a:r>
          </a:p>
        </p:txBody>
      </p:sp>
      <p:sp>
        <p:nvSpPr>
          <p:cNvPr id="4" name="Slide Number Placeholder 3"/>
          <p:cNvSpPr>
            <a:spLocks noGrp="1"/>
          </p:cNvSpPr>
          <p:nvPr>
            <p:ph type="sldNum" sz="quarter" idx="12"/>
          </p:nvPr>
        </p:nvSpPr>
        <p:spPr/>
        <p:txBody>
          <a:bodyPr/>
          <a:lstStyle/>
          <a:p>
            <a:fld id="{621225AB-15B9-4C79-A121-04D1DC7E2307}" type="slidenum">
              <a:rPr lang="en-US" smtClean="0"/>
              <a:t>35</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36</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304800"/>
            <a:ext cx="7543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p>
          <a:p>
            <a:pPr>
              <a:spcBef>
                <a:spcPct val="0"/>
              </a:spcBef>
              <a:buFontTx/>
              <a:buNone/>
            </a:pPr>
            <a:r>
              <a:rPr lang="en-US" altLang="en-US" dirty="0"/>
              <a:t>(But with a graphic sin &amp; fallacy – What are they?)</a:t>
            </a:r>
          </a:p>
        </p:txBody>
      </p:sp>
      <p:grpSp>
        <p:nvGrpSpPr>
          <p:cNvPr id="3" name="Group 2">
            <a:extLst>
              <a:ext uri="{FF2B5EF4-FFF2-40B4-BE49-F238E27FC236}">
                <a16:creationId xmlns:a16="http://schemas.microsoft.com/office/drawing/2014/main" id="{81136554-5ABB-EBEE-52D5-6C745ABAD8E3}"/>
              </a:ext>
            </a:extLst>
          </p:cNvPr>
          <p:cNvGrpSpPr/>
          <p:nvPr/>
        </p:nvGrpSpPr>
        <p:grpSpPr>
          <a:xfrm>
            <a:off x="381000" y="2819400"/>
            <a:ext cx="1828800" cy="366713"/>
            <a:chOff x="381000" y="2819400"/>
            <a:chExt cx="1828800" cy="366713"/>
          </a:xfrm>
        </p:grpSpPr>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pop</a:t>
              </a:r>
            </a:p>
          </p:txBody>
        </p:sp>
        <p:sp>
          <p:nvSpPr>
            <p:cNvPr id="86022" name="Line 6"/>
            <p:cNvSpPr>
              <a:spLocks noChangeShapeType="1"/>
            </p:cNvSpPr>
            <p:nvPr/>
          </p:nvSpPr>
          <p:spPr bwMode="auto">
            <a:xfrm>
              <a:off x="990600" y="3002756"/>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 name="Group 3">
            <a:extLst>
              <a:ext uri="{FF2B5EF4-FFF2-40B4-BE49-F238E27FC236}">
                <a16:creationId xmlns:a16="http://schemas.microsoft.com/office/drawing/2014/main" id="{02244B3D-9CC8-02C5-816B-C924382542BA}"/>
              </a:ext>
            </a:extLst>
          </p:cNvPr>
          <p:cNvGrpSpPr/>
          <p:nvPr/>
        </p:nvGrpSpPr>
        <p:grpSpPr>
          <a:xfrm>
            <a:off x="381000" y="4267200"/>
            <a:ext cx="3810000" cy="366713"/>
            <a:chOff x="381000" y="4267200"/>
            <a:chExt cx="3810000" cy="366713"/>
          </a:xfrm>
        </p:grpSpPr>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taxes</a:t>
              </a:r>
            </a:p>
          </p:txBody>
        </p:sp>
        <p:sp>
          <p:nvSpPr>
            <p:cNvPr id="86023" name="Line 7"/>
            <p:cNvSpPr>
              <a:spLocks noChangeShapeType="1"/>
            </p:cNvSpPr>
            <p:nvPr/>
          </p:nvSpPr>
          <p:spPr bwMode="auto">
            <a:xfrm>
              <a:off x="1143000" y="4450556"/>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Oval 1">
            <a:extLst>
              <a:ext uri="{FF2B5EF4-FFF2-40B4-BE49-F238E27FC236}">
                <a16:creationId xmlns:a16="http://schemas.microsoft.com/office/drawing/2014/main" id="{D62A7B7A-8A7F-8E05-01C1-F9940A8E7DCB}"/>
              </a:ext>
            </a:extLst>
          </p:cNvPr>
          <p:cNvSpPr/>
          <p:nvPr/>
        </p:nvSpPr>
        <p:spPr>
          <a:xfrm rot="16980000">
            <a:off x="5849493" y="2774155"/>
            <a:ext cx="1905000" cy="4572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FCC4EB-C63C-89B9-2475-AA9D4BEE3457}"/>
                  </a:ext>
                </a:extLst>
              </p:cNvPr>
              <p:cNvSpPr txBox="1"/>
              <p:nvPr/>
            </p:nvSpPr>
            <p:spPr>
              <a:xfrm>
                <a:off x="2971800" y="2543043"/>
                <a:ext cx="1600200" cy="512576"/>
              </a:xfrm>
              <a:prstGeom prst="rect">
                <a:avLst/>
              </a:prstGeom>
              <a:noFill/>
            </p:spPr>
            <p:txBody>
              <a:bodyPr wrap="square" rtlCol="0">
                <a:spAutoFit/>
              </a:bodyPr>
              <a:lstStyle/>
              <a:p>
                <a:r>
                  <a:rPr lang="en-CA" dirty="0"/>
                  <a:t>Slope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𝑡𝑎𝑥𝑒𝑠</m:t>
                        </m:r>
                      </m:num>
                      <m:den>
                        <m:r>
                          <a:rPr lang="en-CA" b="0" i="1" smtClean="0">
                            <a:latin typeface="Cambria Math" panose="02040503050406030204" pitchFamily="18" charset="0"/>
                          </a:rPr>
                          <m:t>𝑝𝑜𝑝</m:t>
                        </m:r>
                      </m:den>
                    </m:f>
                    <m:r>
                      <a:rPr lang="en-CA" b="0" i="1" smtClean="0">
                        <a:latin typeface="Cambria Math" panose="02040503050406030204" pitchFamily="18" charset="0"/>
                      </a:rPr>
                      <m:t> ?</m:t>
                    </m:r>
                  </m:oMath>
                </a14:m>
                <a:endParaRPr lang="en-CA" dirty="0"/>
              </a:p>
            </p:txBody>
          </p:sp>
        </mc:Choice>
        <mc:Fallback xmlns="">
          <p:sp>
            <p:nvSpPr>
              <p:cNvPr id="10" name="TextBox 9">
                <a:extLst>
                  <a:ext uri="{FF2B5EF4-FFF2-40B4-BE49-F238E27FC236}">
                    <a16:creationId xmlns:a16="http://schemas.microsoft.com/office/drawing/2014/main" id="{21FCC4EB-C63C-89B9-2475-AA9D4BEE3457}"/>
                  </a:ext>
                </a:extLst>
              </p:cNvPr>
              <p:cNvSpPr txBox="1">
                <a:spLocks noRot="1" noChangeAspect="1" noMove="1" noResize="1" noEditPoints="1" noAdjustHandles="1" noChangeArrowheads="1" noChangeShapeType="1" noTextEdit="1"/>
              </p:cNvSpPr>
              <p:nvPr/>
            </p:nvSpPr>
            <p:spPr>
              <a:xfrm>
                <a:off x="2971800" y="2543043"/>
                <a:ext cx="1600200" cy="512576"/>
              </a:xfrm>
              <a:prstGeom prst="rect">
                <a:avLst/>
              </a:prstGeom>
              <a:blipFill>
                <a:blip r:embed="rId4"/>
                <a:stretch>
                  <a:fillRect l="-3435" b="-2381"/>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64E69FD2-E8EA-9823-99E0-5C9F902EED01}"/>
              </a:ext>
            </a:extLst>
          </p:cNvPr>
          <p:cNvSpPr txBox="1"/>
          <p:nvPr/>
        </p:nvSpPr>
        <p:spPr>
          <a:xfrm>
            <a:off x="6078093" y="1509548"/>
            <a:ext cx="1447800" cy="523220"/>
          </a:xfrm>
          <a:prstGeom prst="rect">
            <a:avLst/>
          </a:prstGeom>
          <a:noFill/>
        </p:spPr>
        <p:txBody>
          <a:bodyPr wrap="square" rtlCol="0">
            <a:spAutoFit/>
          </a:bodyPr>
          <a:lstStyle/>
          <a:p>
            <a:pPr algn="ctr"/>
            <a:r>
              <a:rPr lang="en-CA" sz="1400" dirty="0"/>
              <a:t>British are overtaxed!!</a:t>
            </a:r>
          </a:p>
        </p:txBody>
      </p:sp>
    </p:spTree>
    <p:extLst>
      <p:ext uri="{BB962C8B-B14F-4D97-AF65-F5344CB8AC3E}">
        <p14:creationId xmlns:p14="http://schemas.microsoft.com/office/powerpoint/2010/main" val="3390128888"/>
      </p:ext>
    </p:extLst>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38</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solidFill>
            <a:schemeClr val="accent3">
              <a:lumMod val="20000"/>
              <a:lumOff val="80000"/>
              <a:alpha val="50000"/>
            </a:schemeClr>
          </a:solid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pic>
        <p:nvPicPr>
          <p:cNvPr id="3" name="Picture 2">
            <a:extLst>
              <a:ext uri="{FF2B5EF4-FFF2-40B4-BE49-F238E27FC236}">
                <a16:creationId xmlns:a16="http://schemas.microsoft.com/office/drawing/2014/main" id="{CD9B1AFB-AFD9-1391-EBA8-E0A3BDB08C02}"/>
              </a:ext>
            </a:extLst>
          </p:cNvPr>
          <p:cNvPicPr>
            <a:picLocks noChangeAspect="1"/>
          </p:cNvPicPr>
          <p:nvPr/>
        </p:nvPicPr>
        <p:blipFill>
          <a:blip r:embed="rId4"/>
          <a:stretch>
            <a:fillRect/>
          </a:stretch>
        </p:blipFill>
        <p:spPr>
          <a:xfrm>
            <a:off x="765349" y="2124238"/>
            <a:ext cx="2628571" cy="1304762"/>
          </a:xfrm>
          <a:prstGeom prst="rect">
            <a:avLst/>
          </a:prstGeom>
        </p:spPr>
      </p:pic>
    </p:spTree>
    <p:extLst>
      <p:ext uri="{BB962C8B-B14F-4D97-AF65-F5344CB8AC3E}">
        <p14:creationId xmlns:p14="http://schemas.microsoft.com/office/powerpoint/2010/main" val="261686290"/>
      </p:ext>
    </p:extLst>
  </p:cSld>
  <p:clrMapOvr>
    <a:masterClrMapping/>
  </p:clrMapOvr>
  <p:transition advClick="0" advTm="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40</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41</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42</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43</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44</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45</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47</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48</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49</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50</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51</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52</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53</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54</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55</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56</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57</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58</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a:t>
            </a:r>
            <a:r>
              <a:rPr lang="en-US" sz="1600" dirty="0">
                <a:solidFill>
                  <a:srgbClr val="0070C0"/>
                </a:solidFill>
              </a:rPr>
              <a:t>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3810000" y="2667000"/>
            <a:ext cx="2931752" cy="830997"/>
          </a:xfrm>
          <a:prstGeom prst="rect">
            <a:avLst/>
          </a:prstGeom>
          <a:noFill/>
        </p:spPr>
        <p:txBody>
          <a:bodyPr wrap="square" rtlCol="0">
            <a:spAutoFit/>
          </a:bodyPr>
          <a:lstStyle/>
          <a:p>
            <a:r>
              <a:rPr lang="en-US" sz="1600" b="1" dirty="0"/>
              <a:t>Tree of evolution</a:t>
            </a:r>
          </a:p>
          <a:p>
            <a:r>
              <a:rPr lang="en-US" sz="1600" dirty="0"/>
              <a:t>Darwin (1859)  </a:t>
            </a:r>
            <a:r>
              <a:rPr lang="en-US" sz="1600" dirty="0">
                <a:solidFill>
                  <a:srgbClr val="0070C0"/>
                </a:solidFill>
              </a:rPr>
              <a:t>imagines</a:t>
            </a:r>
            <a:r>
              <a:rPr lang="en-US" sz="1600" dirty="0"/>
              <a:t> generations of species – “I think”</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a:t>
            </a:r>
            <a:r>
              <a:rPr lang="en-US" sz="1600" dirty="0">
                <a:solidFill>
                  <a:srgbClr val="0070C0"/>
                </a:solidFill>
              </a:rPr>
              <a:t>mental image </a:t>
            </a:r>
            <a:r>
              <a:rPr lang="en-US" sz="1600" dirty="0"/>
              <a:t>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60</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61</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62</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63</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#datavis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a:t>spreadplots: dynamically linked views</a:t>
            </a:r>
          </a:p>
          <a:p>
            <a:pPr marL="285750" indent="-285750">
              <a:buFont typeface="Arial" panose="020B0604020202020204" pitchFamily="34" charset="0"/>
              <a:buChar char="•"/>
            </a:pPr>
            <a:r>
              <a:rPr lang="en-US" dirty="0"/>
              <a:t>workmaps: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64</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65</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70C0"/>
                </a:solidFill>
              </a:rPr>
              <a:t>“The only new thing in the world is the history you don’t know” </a:t>
            </a:r>
            <a:r>
              <a:rPr lang="en-US" sz="2000" dirty="0">
                <a:solidFill>
                  <a:srgbClr val="00B0F0"/>
                </a:solidFill>
              </a:rPr>
              <a:t>– </a:t>
            </a:r>
            <a:r>
              <a:rPr lang="en-US" sz="2000" b="1" dirty="0">
                <a:solidFill>
                  <a:schemeClr val="bg1">
                    <a:lumMod val="50000"/>
                  </a:schemeClr>
                </a:solidFill>
              </a:rPr>
              <a:t>Harry S. Truman </a:t>
            </a:r>
          </a:p>
          <a:p>
            <a:pPr marL="457200" indent="0">
              <a:buNone/>
            </a:pPr>
            <a:r>
              <a:rPr lang="en-US" sz="2000" dirty="0">
                <a:solidFill>
                  <a:srgbClr val="0070C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70C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66</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369332"/>
          </a:xfrm>
          <a:prstGeom prst="rect">
            <a:avLst/>
          </a:prstGeom>
          <a:noFill/>
        </p:spPr>
        <p:txBody>
          <a:bodyPr wrap="square" rtlCol="0">
            <a:spAutoFit/>
          </a:bodyPr>
          <a:lstStyle/>
          <a:p>
            <a:r>
              <a:rPr lang="en-US" dirty="0"/>
              <a:t>In 2017, RJ Andrews adapts Ogilvie’s form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6C535AF-45B8-4C06-B346-8995BFE21864}" type="slidenum">
              <a:rPr lang="en-US" altLang="en-US"/>
              <a:pPr/>
              <a:t>9</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830997"/>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Why study history of #</a:t>
            </a:r>
            <a:r>
              <a:rPr lang="en-US" altLang="en-US" sz="2400" dirty="0" err="1">
                <a:solidFill>
                  <a:schemeClr val="bg1"/>
                </a:solidFill>
              </a:rPr>
              <a:t>datavis</a:t>
            </a:r>
            <a:r>
              <a:rPr lang="en-US" altLang="en-US" sz="2400" dirty="0">
                <a:solidFill>
                  <a:schemeClr val="bg1"/>
                </a:solidFill>
              </a:rPr>
              <a:t>?</a:t>
            </a:r>
          </a:p>
        </p:txBody>
      </p:sp>
      <p:sp>
        <p:nvSpPr>
          <p:cNvPr id="94215" name="Text Box 7"/>
          <p:cNvSpPr txBox="1">
            <a:spLocks noChangeArrowheads="1"/>
          </p:cNvSpPr>
          <p:nvPr/>
        </p:nvSpPr>
        <p:spPr bwMode="auto">
          <a:xfrm>
            <a:off x="152400" y="2322173"/>
            <a:ext cx="3886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dirty="0"/>
              <a:t>Recursive mosaic</a:t>
            </a:r>
            <a:r>
              <a:rPr lang="en-US" altLang="en-US" sz="1400" dirty="0"/>
              <a:t>: Distribution of passengers and goods from the Paris railways to the rest of France [</a:t>
            </a:r>
            <a:r>
              <a:rPr lang="en-US" altLang="en-US" sz="1400" i="1" dirty="0"/>
              <a:t>Album</a:t>
            </a:r>
            <a:r>
              <a:rPr lang="en-US" altLang="en-US" sz="1400" dirty="0"/>
              <a:t>, 1884, pl. 11]</a:t>
            </a:r>
          </a:p>
        </p:txBody>
      </p:sp>
      <p:sp>
        <p:nvSpPr>
          <p:cNvPr id="2" name="TextBox 1">
            <a:extLst>
              <a:ext uri="{FF2B5EF4-FFF2-40B4-BE49-F238E27FC236}">
                <a16:creationId xmlns:a16="http://schemas.microsoft.com/office/drawing/2014/main" id="{134D156F-9182-4078-B764-9C9787F28E79}"/>
              </a:ext>
            </a:extLst>
          </p:cNvPr>
          <p:cNvSpPr txBox="1"/>
          <p:nvPr/>
        </p:nvSpPr>
        <p:spPr>
          <a:xfrm>
            <a:off x="228600" y="1447800"/>
            <a:ext cx="3733800" cy="646331"/>
          </a:xfrm>
          <a:prstGeom prst="rect">
            <a:avLst/>
          </a:prstGeom>
          <a:noFill/>
        </p:spPr>
        <p:txBody>
          <a:bodyPr wrap="square" rtlCol="0">
            <a:spAutoFit/>
          </a:bodyPr>
          <a:lstStyle/>
          <a:p>
            <a:pPr>
              <a:spcBef>
                <a:spcPct val="50000"/>
              </a:spcBef>
            </a:pPr>
            <a:r>
              <a:rPr lang="en-US" altLang="en-US" i="1" dirty="0">
                <a:solidFill>
                  <a:srgbClr val="0070C0"/>
                </a:solidFill>
              </a:rPr>
              <a:t>Those who don’t know history are doomed to plagiarize it.</a:t>
            </a:r>
          </a:p>
        </p:txBody>
      </p:sp>
      <p:cxnSp>
        <p:nvCxnSpPr>
          <p:cNvPr id="4" name="Straight Arrow Connector 3">
            <a:extLst>
              <a:ext uri="{FF2B5EF4-FFF2-40B4-BE49-F238E27FC236}">
                <a16:creationId xmlns:a16="http://schemas.microsoft.com/office/drawing/2014/main" id="{DB8FC92B-F1FA-42DC-A351-68B72B6C473D}"/>
              </a:ext>
            </a:extLst>
          </p:cNvPr>
          <p:cNvCxnSpPr/>
          <p:nvPr/>
        </p:nvCxnSpPr>
        <p:spPr>
          <a:xfrm flipH="1">
            <a:off x="5562600" y="2667000"/>
            <a:ext cx="990600" cy="19050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C7E2186-7753-486D-AE45-4CF2BBEA022A}"/>
              </a:ext>
            </a:extLst>
          </p:cNvPr>
          <p:cNvCxnSpPr/>
          <p:nvPr/>
        </p:nvCxnSpPr>
        <p:spPr>
          <a:xfrm>
            <a:off x="6553200" y="2667000"/>
            <a:ext cx="990600" cy="1371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0EEC39-FFF7-480D-8458-67F2015C03BF}"/>
              </a:ext>
            </a:extLst>
          </p:cNvPr>
          <p:cNvCxnSpPr/>
          <p:nvPr/>
        </p:nvCxnSpPr>
        <p:spPr>
          <a:xfrm flipV="1">
            <a:off x="6553200" y="1447800"/>
            <a:ext cx="533400" cy="1219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F84A988-C976-41CD-A12F-0BED55165BF0}"/>
              </a:ext>
            </a:extLst>
          </p:cNvPr>
          <p:cNvCxnSpPr/>
          <p:nvPr/>
        </p:nvCxnSpPr>
        <p:spPr>
          <a:xfrm>
            <a:off x="6553200" y="2667000"/>
            <a:ext cx="1371600" cy="28194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37EF48-8AE4-4EA8-9E8D-B0B7291D2DCF}"/>
              </a:ext>
            </a:extLst>
          </p:cNvPr>
          <p:cNvCxnSpPr/>
          <p:nvPr/>
        </p:nvCxnSpPr>
        <p:spPr>
          <a:xfrm flipH="1">
            <a:off x="6400800" y="2667000"/>
            <a:ext cx="152400" cy="2743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4B6391-F4FD-4694-8BCC-3D0FB056E242}"/>
              </a:ext>
            </a:extLst>
          </p:cNvPr>
          <p:cNvCxnSpPr/>
          <p:nvPr/>
        </p:nvCxnSpPr>
        <p:spPr>
          <a:xfrm flipH="1">
            <a:off x="5334000" y="2667000"/>
            <a:ext cx="1219200" cy="228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9749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238D69-5FFB-43D2-9E84-DA81A2BDFB14}">
  <we:reference id="4b785c87-866c-4bad-85d8-5d1ae467ac9a" version="3.13.1.0" store="EXCatalog" storeType="EXCatalog"/>
  <we:alternateReferences>
    <we:reference id="WA104381909" version="3.13.1.0" store="en-CA"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504</TotalTime>
  <Words>5461</Words>
  <Application>Microsoft Office PowerPoint</Application>
  <PresentationFormat>On-screen Show (4:3)</PresentationFormat>
  <Paragraphs>654</Paragraphs>
  <Slides>66</Slides>
  <Notes>66</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3" baseType="lpstr">
      <vt:lpstr>Arial</vt:lpstr>
      <vt:lpstr>Calibri</vt:lpstr>
      <vt:lpstr>Cambria Math</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PowerPoint Presentation</vt:lpstr>
      <vt:lpstr>Quest for the Albums</vt:lpstr>
      <vt:lpstr>Les Chevaliers des Albums</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13</cp:revision>
  <cp:lastPrinted>2022-01-25T18:18:39Z</cp:lastPrinted>
  <dcterms:created xsi:type="dcterms:W3CDTF">2022-01-25T15:19:31Z</dcterms:created>
  <dcterms:modified xsi:type="dcterms:W3CDTF">2024-01-25T17:27:38Z</dcterms:modified>
</cp:coreProperties>
</file>